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66" r:id="rId14"/>
    <p:sldId id="271" r:id="rId15"/>
    <p:sldId id="267" r:id="rId16"/>
    <p:sldId id="270" r:id="rId17"/>
    <p:sldId id="272" r:id="rId18"/>
    <p:sldId id="275" r:id="rId19"/>
    <p:sldId id="276" r:id="rId20"/>
    <p:sldId id="273" r:id="rId21"/>
    <p:sldId id="281" r:id="rId22"/>
    <p:sldId id="282" r:id="rId23"/>
    <p:sldId id="274" r:id="rId24"/>
    <p:sldId id="286" r:id="rId25"/>
    <p:sldId id="277" r:id="rId26"/>
    <p:sldId id="278" r:id="rId27"/>
    <p:sldId id="279" r:id="rId28"/>
    <p:sldId id="280" r:id="rId29"/>
    <p:sldId id="284" r:id="rId30"/>
    <p:sldId id="285" r:id="rId3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22" autoAdjust="0"/>
  </p:normalViewPr>
  <p:slideViewPr>
    <p:cSldViewPr>
      <p:cViewPr varScale="1">
        <p:scale>
          <a:sx n="59" d="100"/>
          <a:sy n="59" d="100"/>
        </p:scale>
        <p:origin x="-5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122DF-D972-489A-9625-0BFC403A1E57}" type="datetimeFigureOut">
              <a:rPr lang="pt-PT" smtClean="0"/>
              <a:pPr/>
              <a:t>30-03-2012</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A268E-8626-4CF0-81B6-C17B4560203E}" type="slidenum">
              <a:rPr lang="pt-PT" smtClean="0"/>
              <a:pPr/>
              <a:t>‹#›</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10A268E-8626-4CF0-81B6-C17B4560203E}" type="slidenum">
              <a:rPr lang="pt-PT" smtClean="0"/>
              <a:pPr/>
              <a:t>1</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A32E4C3-8C31-46F7-B28B-91C483904375}" type="datetime1">
              <a:rPr lang="pt-PT" smtClean="0"/>
              <a:pPr/>
              <a:t>30-03-2012</a:t>
            </a:fld>
            <a:endParaRPr lang="pt-PT"/>
          </a:p>
        </p:txBody>
      </p:sp>
      <p:sp>
        <p:nvSpPr>
          <p:cNvPr id="17" name="Footer Placeholder 16"/>
          <p:cNvSpPr>
            <a:spLocks noGrp="1"/>
          </p:cNvSpPr>
          <p:nvPr>
            <p:ph type="ftr" sz="quarter" idx="11"/>
          </p:nvPr>
        </p:nvSpPr>
        <p:spPr/>
        <p:txBody>
          <a:bodyPr/>
          <a:lstStyle>
            <a:extLst/>
          </a:lstStyle>
          <a:p>
            <a:r>
              <a:rPr lang="pt-PT" smtClean="0"/>
              <a:t>Echelon Conference LISBON 2012</a:t>
            </a:r>
            <a:endParaRPr lang="pt-PT"/>
          </a:p>
        </p:txBody>
      </p:sp>
      <p:sp>
        <p:nvSpPr>
          <p:cNvPr id="29" name="Slide Number Placeholder 28"/>
          <p:cNvSpPr>
            <a:spLocks noGrp="1"/>
          </p:cNvSpPr>
          <p:nvPr>
            <p:ph type="sldNum" sz="quarter" idx="12"/>
          </p:nvPr>
        </p:nvSpPr>
        <p:spPr/>
        <p:txBody>
          <a:bodyPr/>
          <a:lstStyle>
            <a:extLst/>
          </a:lstStyle>
          <a:p>
            <a:fld id="{2D1CBFAB-6E6F-4B22-8C7E-F77D59245756}" type="slidenum">
              <a:rPr lang="pt-PT" smtClean="0"/>
              <a:pPr/>
              <a:t>‹#›</a:t>
            </a:fld>
            <a:endParaRPr lang="pt-PT"/>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FC80C-A262-4492-8246-0E9EF812EE2F}" type="datetime1">
              <a:rPr lang="pt-PT" smtClean="0"/>
              <a:pPr/>
              <a:t>30-03-2012</a:t>
            </a:fld>
            <a:endParaRPr lang="pt-PT"/>
          </a:p>
        </p:txBody>
      </p:sp>
      <p:sp>
        <p:nvSpPr>
          <p:cNvPr id="5" name="Footer Placeholder 4"/>
          <p:cNvSpPr>
            <a:spLocks noGrp="1"/>
          </p:cNvSpPr>
          <p:nvPr>
            <p:ph type="ftr" sz="quarter" idx="11"/>
          </p:nvPr>
        </p:nvSpPr>
        <p:spPr/>
        <p:txBody>
          <a:bodyPr/>
          <a:lstStyle>
            <a:extLst/>
          </a:lstStyle>
          <a:p>
            <a:r>
              <a:rPr lang="pt-PT" smtClean="0"/>
              <a:t>Echelon Conference LISBON 2012</a:t>
            </a:r>
            <a:endParaRPr lang="pt-PT"/>
          </a:p>
        </p:txBody>
      </p:sp>
      <p:sp>
        <p:nvSpPr>
          <p:cNvPr id="6" name="Slide Number Placeholder 5"/>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23B036-476A-49B7-8BF6-DCD4A16200AC}" type="datetime1">
              <a:rPr lang="pt-PT" smtClean="0"/>
              <a:pPr/>
              <a:t>30-03-2012</a:t>
            </a:fld>
            <a:endParaRPr lang="pt-PT"/>
          </a:p>
        </p:txBody>
      </p:sp>
      <p:sp>
        <p:nvSpPr>
          <p:cNvPr id="5" name="Footer Placeholder 4"/>
          <p:cNvSpPr>
            <a:spLocks noGrp="1"/>
          </p:cNvSpPr>
          <p:nvPr>
            <p:ph type="ftr" sz="quarter" idx="11"/>
          </p:nvPr>
        </p:nvSpPr>
        <p:spPr/>
        <p:txBody>
          <a:bodyPr/>
          <a:lstStyle>
            <a:extLst/>
          </a:lstStyle>
          <a:p>
            <a:r>
              <a:rPr lang="pt-PT" smtClean="0"/>
              <a:t>Echelon Conference LISBON 2012</a:t>
            </a:r>
            <a:endParaRPr lang="pt-PT"/>
          </a:p>
        </p:txBody>
      </p:sp>
      <p:sp>
        <p:nvSpPr>
          <p:cNvPr id="6" name="Slide Number Placeholder 5"/>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7E29D6-B878-47D7-A1AF-81035CA6DC43}" type="datetime1">
              <a:rPr lang="pt-PT" smtClean="0"/>
              <a:pPr/>
              <a:t>30-03-2012</a:t>
            </a:fld>
            <a:endParaRPr lang="pt-PT"/>
          </a:p>
        </p:txBody>
      </p:sp>
      <p:sp>
        <p:nvSpPr>
          <p:cNvPr id="5" name="Footer Placeholder 4"/>
          <p:cNvSpPr>
            <a:spLocks noGrp="1"/>
          </p:cNvSpPr>
          <p:nvPr>
            <p:ph type="ftr" sz="quarter" idx="11"/>
          </p:nvPr>
        </p:nvSpPr>
        <p:spPr/>
        <p:txBody>
          <a:bodyPr/>
          <a:lstStyle>
            <a:extLst/>
          </a:lstStyle>
          <a:p>
            <a:r>
              <a:rPr lang="pt-PT" smtClean="0"/>
              <a:t>Echelon Conference LISBON 2012</a:t>
            </a:r>
            <a:endParaRPr lang="pt-PT"/>
          </a:p>
        </p:txBody>
      </p:sp>
      <p:sp>
        <p:nvSpPr>
          <p:cNvPr id="6" name="Slide Number Placeholder 5"/>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E5B983-11EA-435A-ABD2-E916D6575BC5}" type="datetime1">
              <a:rPr lang="pt-PT" smtClean="0"/>
              <a:pPr/>
              <a:t>30-03-2012</a:t>
            </a:fld>
            <a:endParaRPr lang="pt-PT"/>
          </a:p>
        </p:txBody>
      </p:sp>
      <p:sp>
        <p:nvSpPr>
          <p:cNvPr id="5" name="Footer Placeholder 4"/>
          <p:cNvSpPr>
            <a:spLocks noGrp="1"/>
          </p:cNvSpPr>
          <p:nvPr>
            <p:ph type="ftr" sz="quarter" idx="11"/>
          </p:nvPr>
        </p:nvSpPr>
        <p:spPr/>
        <p:txBody>
          <a:bodyPr/>
          <a:lstStyle>
            <a:extLst/>
          </a:lstStyle>
          <a:p>
            <a:r>
              <a:rPr lang="pt-PT" smtClean="0"/>
              <a:t>Echelon Conference LISBON 2012</a:t>
            </a:r>
            <a:endParaRPr lang="pt-PT"/>
          </a:p>
        </p:txBody>
      </p:sp>
      <p:sp>
        <p:nvSpPr>
          <p:cNvPr id="6" name="Slide Number Placeholder 5"/>
          <p:cNvSpPr>
            <a:spLocks noGrp="1"/>
          </p:cNvSpPr>
          <p:nvPr>
            <p:ph type="sldNum" sz="quarter" idx="12"/>
          </p:nvPr>
        </p:nvSpPr>
        <p:spPr/>
        <p:txBody>
          <a:bodyPr/>
          <a:lstStyle>
            <a:extLst/>
          </a:lstStyle>
          <a:p>
            <a:fld id="{2D1CBFAB-6E6F-4B22-8C7E-F77D59245756}" type="slidenum">
              <a:rPr lang="pt-PT" smtClean="0"/>
              <a:pPr/>
              <a:t>‹#›</a:t>
            </a:fld>
            <a:endParaRPr lang="pt-PT"/>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7EF4B9-DF38-4646-AB48-7880916457AE}" type="datetime1">
              <a:rPr lang="pt-PT" smtClean="0"/>
              <a:pPr/>
              <a:t>30-03-2012</a:t>
            </a:fld>
            <a:endParaRPr lang="pt-PT"/>
          </a:p>
        </p:txBody>
      </p:sp>
      <p:sp>
        <p:nvSpPr>
          <p:cNvPr id="6" name="Footer Placeholder 5"/>
          <p:cNvSpPr>
            <a:spLocks noGrp="1"/>
          </p:cNvSpPr>
          <p:nvPr>
            <p:ph type="ftr" sz="quarter" idx="11"/>
          </p:nvPr>
        </p:nvSpPr>
        <p:spPr/>
        <p:txBody>
          <a:bodyPr/>
          <a:lstStyle>
            <a:extLst/>
          </a:lstStyle>
          <a:p>
            <a:r>
              <a:rPr lang="pt-PT" smtClean="0"/>
              <a:t>Echelon Conference LISBON 2012</a:t>
            </a:r>
            <a:endParaRPr lang="pt-PT"/>
          </a:p>
        </p:txBody>
      </p:sp>
      <p:sp>
        <p:nvSpPr>
          <p:cNvPr id="7" name="Slide Number Placeholder 6"/>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2363ED-2E3E-4B2E-A5EF-8E13051BC871}" type="datetime1">
              <a:rPr lang="pt-PT" smtClean="0"/>
              <a:pPr/>
              <a:t>30-03-2012</a:t>
            </a:fld>
            <a:endParaRPr lang="pt-PT"/>
          </a:p>
        </p:txBody>
      </p:sp>
      <p:sp>
        <p:nvSpPr>
          <p:cNvPr id="8" name="Footer Placeholder 7"/>
          <p:cNvSpPr>
            <a:spLocks noGrp="1"/>
          </p:cNvSpPr>
          <p:nvPr>
            <p:ph type="ftr" sz="quarter" idx="11"/>
          </p:nvPr>
        </p:nvSpPr>
        <p:spPr/>
        <p:txBody>
          <a:bodyPr/>
          <a:lstStyle>
            <a:extLst/>
          </a:lstStyle>
          <a:p>
            <a:r>
              <a:rPr lang="pt-PT" smtClean="0"/>
              <a:t>Echelon Conference LISBON 2012</a:t>
            </a:r>
            <a:endParaRPr lang="pt-PT"/>
          </a:p>
        </p:txBody>
      </p:sp>
      <p:sp>
        <p:nvSpPr>
          <p:cNvPr id="9" name="Slide Number Placeholder 8"/>
          <p:cNvSpPr>
            <a:spLocks noGrp="1"/>
          </p:cNvSpPr>
          <p:nvPr>
            <p:ph type="sldNum" sz="quarter" idx="12"/>
          </p:nvPr>
        </p:nvSpPr>
        <p:spPr/>
        <p:txBody>
          <a:bodyPr/>
          <a:lstStyle>
            <a:extLst/>
          </a:lstStyle>
          <a:p>
            <a:fld id="{2D1CBFAB-6E6F-4B22-8C7E-F77D59245756}" type="slidenum">
              <a:rPr lang="pt-PT" smtClean="0"/>
              <a:pPr/>
              <a:t>‹#›</a:t>
            </a:fld>
            <a:endParaRPr lang="pt-PT"/>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254EA8-06B8-42CA-B043-4BD9C3E8ECAA}" type="datetime1">
              <a:rPr lang="pt-PT" smtClean="0"/>
              <a:pPr/>
              <a:t>30-03-2012</a:t>
            </a:fld>
            <a:endParaRPr lang="pt-PT"/>
          </a:p>
        </p:txBody>
      </p:sp>
      <p:sp>
        <p:nvSpPr>
          <p:cNvPr id="4" name="Footer Placeholder 3"/>
          <p:cNvSpPr>
            <a:spLocks noGrp="1"/>
          </p:cNvSpPr>
          <p:nvPr>
            <p:ph type="ftr" sz="quarter" idx="11"/>
          </p:nvPr>
        </p:nvSpPr>
        <p:spPr/>
        <p:txBody>
          <a:bodyPr/>
          <a:lstStyle>
            <a:extLst/>
          </a:lstStyle>
          <a:p>
            <a:r>
              <a:rPr lang="pt-PT" smtClean="0"/>
              <a:t>Echelon Conference LISBON 2012</a:t>
            </a:r>
            <a:endParaRPr lang="pt-PT"/>
          </a:p>
        </p:txBody>
      </p:sp>
      <p:sp>
        <p:nvSpPr>
          <p:cNvPr id="5" name="Slide Number Placeholder 4"/>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8CD9CF-5B4F-40B1-BE4C-C7EE8B21FA89}" type="datetime1">
              <a:rPr lang="pt-PT" smtClean="0"/>
              <a:pPr/>
              <a:t>30-03-2012</a:t>
            </a:fld>
            <a:endParaRPr lang="pt-PT"/>
          </a:p>
        </p:txBody>
      </p:sp>
      <p:sp>
        <p:nvSpPr>
          <p:cNvPr id="3" name="Footer Placeholder 2"/>
          <p:cNvSpPr>
            <a:spLocks noGrp="1"/>
          </p:cNvSpPr>
          <p:nvPr>
            <p:ph type="ftr" sz="quarter" idx="11"/>
          </p:nvPr>
        </p:nvSpPr>
        <p:spPr/>
        <p:txBody>
          <a:bodyPr/>
          <a:lstStyle>
            <a:extLst/>
          </a:lstStyle>
          <a:p>
            <a:r>
              <a:rPr lang="pt-PT" smtClean="0"/>
              <a:t>Echelon Conference LISBON 2012</a:t>
            </a:r>
            <a:endParaRPr lang="pt-PT"/>
          </a:p>
        </p:txBody>
      </p:sp>
      <p:sp>
        <p:nvSpPr>
          <p:cNvPr id="4" name="Slide Number Placeholder 3"/>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0D8CD4-AF1B-4AD6-A2F6-523C0DE189D4}" type="datetime1">
              <a:rPr lang="pt-PT" smtClean="0"/>
              <a:pPr/>
              <a:t>30-03-2012</a:t>
            </a:fld>
            <a:endParaRPr lang="pt-PT"/>
          </a:p>
        </p:txBody>
      </p:sp>
      <p:sp>
        <p:nvSpPr>
          <p:cNvPr id="6" name="Footer Placeholder 5"/>
          <p:cNvSpPr>
            <a:spLocks noGrp="1"/>
          </p:cNvSpPr>
          <p:nvPr>
            <p:ph type="ftr" sz="quarter" idx="11"/>
          </p:nvPr>
        </p:nvSpPr>
        <p:spPr/>
        <p:txBody>
          <a:bodyPr/>
          <a:lstStyle>
            <a:extLst/>
          </a:lstStyle>
          <a:p>
            <a:r>
              <a:rPr lang="pt-PT" smtClean="0"/>
              <a:t>Echelon Conference LISBON 2012</a:t>
            </a:r>
            <a:endParaRPr lang="pt-PT"/>
          </a:p>
        </p:txBody>
      </p:sp>
      <p:sp>
        <p:nvSpPr>
          <p:cNvPr id="7" name="Slide Number Placeholder 6"/>
          <p:cNvSpPr>
            <a:spLocks noGrp="1"/>
          </p:cNvSpPr>
          <p:nvPr>
            <p:ph type="sldNum" sz="quarter" idx="12"/>
          </p:nvPr>
        </p:nvSpPr>
        <p:spPr/>
        <p:txBody>
          <a:bodyPr/>
          <a:lstStyle>
            <a:extLst/>
          </a:lstStyle>
          <a:p>
            <a:fld id="{2D1CBFAB-6E6F-4B22-8C7E-F77D59245756}"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1C5548B-DB67-4118-A6ED-FBB123382F9A}" type="datetime1">
              <a:rPr lang="pt-PT" smtClean="0"/>
              <a:pPr/>
              <a:t>30-03-2012</a:t>
            </a:fld>
            <a:endParaRPr lang="pt-PT"/>
          </a:p>
        </p:txBody>
      </p:sp>
      <p:sp>
        <p:nvSpPr>
          <p:cNvPr id="6" name="Footer Placeholder 5"/>
          <p:cNvSpPr>
            <a:spLocks noGrp="1"/>
          </p:cNvSpPr>
          <p:nvPr>
            <p:ph type="ftr" sz="quarter" idx="11"/>
          </p:nvPr>
        </p:nvSpPr>
        <p:spPr>
          <a:xfrm>
            <a:off x="914400" y="55499"/>
            <a:ext cx="5562600" cy="365125"/>
          </a:xfrm>
        </p:spPr>
        <p:txBody>
          <a:bodyPr/>
          <a:lstStyle>
            <a:extLst/>
          </a:lstStyle>
          <a:p>
            <a:r>
              <a:rPr lang="pt-PT" smtClean="0"/>
              <a:t>Echelon Conference LISBON 2012</a:t>
            </a:r>
            <a:endParaRPr lang="pt-PT"/>
          </a:p>
        </p:txBody>
      </p:sp>
      <p:sp>
        <p:nvSpPr>
          <p:cNvPr id="7" name="Slide Number Placeholder 6"/>
          <p:cNvSpPr>
            <a:spLocks noGrp="1"/>
          </p:cNvSpPr>
          <p:nvPr>
            <p:ph type="sldNum" sz="quarter" idx="12"/>
          </p:nvPr>
        </p:nvSpPr>
        <p:spPr>
          <a:xfrm>
            <a:off x="8610600" y="55499"/>
            <a:ext cx="457200" cy="365125"/>
          </a:xfrm>
        </p:spPr>
        <p:txBody>
          <a:bodyPr/>
          <a:lstStyle>
            <a:extLst/>
          </a:lstStyle>
          <a:p>
            <a:fld id="{2D1CBFAB-6E6F-4B22-8C7E-F77D59245756}"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B076A6A-4006-4067-B3FB-7F226775A5B4}" type="datetime1">
              <a:rPr lang="pt-PT" smtClean="0"/>
              <a:pPr/>
              <a:t>30-03-2012</a:t>
            </a:fld>
            <a:endParaRPr lang="pt-PT"/>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pt-PT" smtClean="0"/>
              <a:t>Echelon Conference LISBON 2012</a:t>
            </a:r>
            <a:endParaRPr lang="pt-PT"/>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D1CBFAB-6E6F-4B22-8C7E-F77D59245756}" type="slidenum">
              <a:rPr lang="pt-PT" smtClean="0"/>
              <a:pPr/>
              <a:t>‹#›</a:t>
            </a:fld>
            <a:endParaRPr lang="pt-PT"/>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lstStyle/>
          <a:p>
            <a:r>
              <a:rPr lang="pt-PT" sz="6600" dirty="0" smtClean="0">
                <a:solidFill>
                  <a:srgbClr val="FF0000"/>
                </a:solidFill>
                <a:latin typeface="Copperplate Gothic Bold" pitchFamily="34" charset="0"/>
              </a:rPr>
              <a:t>Mars</a:t>
            </a:r>
            <a:r>
              <a:rPr lang="pt-PT" dirty="0" smtClean="0">
                <a:latin typeface="Copperplate Gothic Bold" pitchFamily="34" charset="0"/>
              </a:rPr>
              <a:t> Mythology</a:t>
            </a:r>
            <a:endParaRPr lang="pt-PT" dirty="0">
              <a:latin typeface="Copperplate Gothic Bold" pitchFamily="34" charset="0"/>
            </a:endParaRPr>
          </a:p>
        </p:txBody>
      </p:sp>
      <p:sp>
        <p:nvSpPr>
          <p:cNvPr id="3" name="Subtitle 2"/>
          <p:cNvSpPr>
            <a:spLocks noGrp="1"/>
          </p:cNvSpPr>
          <p:nvPr>
            <p:ph type="subTitle" idx="1"/>
          </p:nvPr>
        </p:nvSpPr>
        <p:spPr>
          <a:xfrm>
            <a:off x="1547664" y="4509120"/>
            <a:ext cx="6400800" cy="1296144"/>
          </a:xfrm>
        </p:spPr>
        <p:txBody>
          <a:bodyPr>
            <a:normAutofit/>
          </a:bodyPr>
          <a:lstStyle/>
          <a:p>
            <a:pPr algn="ctr"/>
            <a:r>
              <a:rPr lang="en-US" sz="2000" b="1" dirty="0">
                <a:solidFill>
                  <a:schemeClr val="tx1"/>
                </a:solidFill>
                <a:latin typeface="Copperplate Gothic Light" pitchFamily="34" charset="0"/>
              </a:rPr>
              <a:t>Symbols: </a:t>
            </a:r>
            <a:r>
              <a:rPr lang="en-US" sz="2000" b="1" dirty="0">
                <a:solidFill>
                  <a:srgbClr val="FF0000"/>
                </a:solidFill>
                <a:latin typeface="Copperplate Gothic Light" pitchFamily="34" charset="0"/>
              </a:rPr>
              <a:t>suggested meanings of the glyphs. Self titled, ABL and This is War era. </a:t>
            </a:r>
            <a:endParaRPr lang="en-US" sz="2000" b="1" dirty="0" smtClean="0">
              <a:solidFill>
                <a:srgbClr val="FF0000"/>
              </a:solidFill>
              <a:latin typeface="Copperplate Gothic Light" pitchFamily="34" charset="0"/>
            </a:endParaRPr>
          </a:p>
          <a:p>
            <a:pPr algn="ctr"/>
            <a:r>
              <a:rPr lang="en-US" sz="2000" b="1" dirty="0" smtClean="0">
                <a:solidFill>
                  <a:schemeClr val="tx1"/>
                </a:solidFill>
                <a:latin typeface="Copperplate Gothic Light" pitchFamily="34" charset="0"/>
              </a:rPr>
              <a:t>New </a:t>
            </a:r>
            <a:r>
              <a:rPr lang="en-US" sz="2000" b="1" dirty="0">
                <a:solidFill>
                  <a:schemeClr val="tx1"/>
                </a:solidFill>
                <a:latin typeface="Copperplate Gothic Light" pitchFamily="34" charset="0"/>
              </a:rPr>
              <a:t>symbols</a:t>
            </a:r>
            <a:endParaRPr lang="pt-PT" sz="2000" dirty="0">
              <a:solidFill>
                <a:schemeClr val="tx1"/>
              </a:solidFill>
              <a:latin typeface="Copperplate Gothic Light" pitchFamily="34" charset="0"/>
            </a:endParaRPr>
          </a:p>
        </p:txBody>
      </p:sp>
      <p:sp>
        <p:nvSpPr>
          <p:cNvPr id="5" name="TextBox 4"/>
          <p:cNvSpPr txBox="1"/>
          <p:nvPr/>
        </p:nvSpPr>
        <p:spPr>
          <a:xfrm>
            <a:off x="2483768" y="5949280"/>
            <a:ext cx="4320480" cy="338554"/>
          </a:xfrm>
          <a:prstGeom prst="rect">
            <a:avLst/>
          </a:prstGeom>
          <a:noFill/>
        </p:spPr>
        <p:txBody>
          <a:bodyPr wrap="square" rtlCol="0">
            <a:spAutoFit/>
          </a:bodyPr>
          <a:lstStyle/>
          <a:p>
            <a:pPr algn="ctr"/>
            <a:r>
              <a:rPr lang="pt-PT" sz="1600" dirty="0" smtClean="0">
                <a:latin typeface="Copperplate Gothic Light" pitchFamily="34" charset="0"/>
              </a:rPr>
              <a:t>Rita </a:t>
            </a:r>
            <a:r>
              <a:rPr lang="pt-PT" sz="1600" dirty="0" smtClean="0">
                <a:latin typeface="Copperplate Gothic Light" pitchFamily="34" charset="0"/>
              </a:rPr>
              <a:t>Guerra &amp; Tiago Ruivinho</a:t>
            </a:r>
            <a:endParaRPr lang="pt-PT" sz="1600" dirty="0">
              <a:latin typeface="Copperplate Gothic Light" pitchFamily="34" charset="0"/>
            </a:endParaRPr>
          </a:p>
        </p:txBody>
      </p:sp>
      <p:sp>
        <p:nvSpPr>
          <p:cNvPr id="6" name="Footer Placeholder 5"/>
          <p:cNvSpPr>
            <a:spLocks noGrp="1"/>
          </p:cNvSpPr>
          <p:nvPr>
            <p:ph type="ftr" sz="quarter" idx="11"/>
          </p:nvPr>
        </p:nvSpPr>
        <p:spPr>
          <a:xfrm>
            <a:off x="914400" y="6416675"/>
            <a:ext cx="8050088" cy="365125"/>
          </a:xfrm>
        </p:spPr>
        <p:txBody>
          <a:bodyPr/>
          <a:lstStyle/>
          <a:p>
            <a:r>
              <a:rPr lang="pt-PT" dirty="0" smtClean="0"/>
              <a:t>Echelon Conference LISBON 2012</a:t>
            </a:r>
            <a:endParaRPr lang="pt-PT" dirty="0"/>
          </a:p>
        </p:txBody>
      </p:sp>
      <p:pic>
        <p:nvPicPr>
          <p:cNvPr id="8" name="Picture 7"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30STM Trinity Black.jpg"/>
          <p:cNvPicPr>
            <a:picLocks noChangeAspect="1"/>
          </p:cNvPicPr>
          <p:nvPr/>
        </p:nvPicPr>
        <p:blipFill>
          <a:blip r:embed="rId4" cstate="print"/>
          <a:stretch>
            <a:fillRect/>
          </a:stretch>
        </p:blipFill>
        <p:spPr>
          <a:xfrm>
            <a:off x="3347864" y="2204864"/>
            <a:ext cx="2276872" cy="2276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612680"/>
          </a:xfrm>
        </p:spPr>
        <p:txBody>
          <a:bodyPr/>
          <a:lstStyle/>
          <a:p>
            <a:pPr algn="ctr"/>
            <a:r>
              <a:rPr lang="pt-PT" dirty="0" smtClean="0">
                <a:solidFill>
                  <a:schemeClr val="tx1"/>
                </a:solidFill>
              </a:rPr>
              <a:t>The iberic alphabet</a:t>
            </a:r>
            <a:endParaRPr lang="pt-PT" dirty="0">
              <a:solidFill>
                <a:schemeClr val="tx1"/>
              </a:solidFill>
            </a:endParaRPr>
          </a:p>
        </p:txBody>
      </p:sp>
      <p:pic>
        <p:nvPicPr>
          <p:cNvPr id="5" name="Content Placeholder 4" descr="alfabetoiberico8qoyj8.jpg"/>
          <p:cNvPicPr>
            <a:picLocks noGrp="1" noChangeAspect="1"/>
          </p:cNvPicPr>
          <p:nvPr>
            <p:ph idx="1"/>
          </p:nvPr>
        </p:nvPicPr>
        <p:blipFill>
          <a:blip r:embed="rId2" cstate="print"/>
          <a:stretch>
            <a:fillRect/>
          </a:stretch>
        </p:blipFill>
        <p:spPr>
          <a:xfrm>
            <a:off x="2339752" y="1052736"/>
            <a:ext cx="4336504" cy="5330286"/>
          </a:xfrm>
        </p:spPr>
      </p:pic>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6" name="Picture 5" descr="Echelon.jpg"/>
          <p:cNvPicPr>
            <a:picLocks noChangeAspect="1"/>
          </p:cNvPicPr>
          <p:nvPr/>
        </p:nvPicPr>
        <p:blipFill>
          <a:blip r:embed="rId3" cstate="print"/>
          <a:stretch>
            <a:fillRect/>
          </a:stretch>
        </p:blipFill>
        <p:spPr>
          <a:xfrm>
            <a:off x="8028384"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Original Glyphs - Copy (1).jpg"/>
          <p:cNvPicPr>
            <a:picLocks noChangeAspect="1"/>
          </p:cNvPicPr>
          <p:nvPr/>
        </p:nvPicPr>
        <p:blipFill>
          <a:blip r:embed="rId4" cstate="print"/>
          <a:stretch>
            <a:fillRect/>
          </a:stretch>
        </p:blipFill>
        <p:spPr>
          <a:xfrm>
            <a:off x="6948264" y="2276872"/>
            <a:ext cx="1165425" cy="1008112"/>
          </a:xfrm>
          <a:prstGeom prst="rect">
            <a:avLst/>
          </a:prstGeom>
        </p:spPr>
      </p:pic>
      <p:pic>
        <p:nvPicPr>
          <p:cNvPr id="8" name="Picture 7" descr="Original Glyphs - Copy (4).jpg"/>
          <p:cNvPicPr>
            <a:picLocks noChangeAspect="1"/>
          </p:cNvPicPr>
          <p:nvPr/>
        </p:nvPicPr>
        <p:blipFill>
          <a:blip r:embed="rId5" cstate="print"/>
          <a:stretch>
            <a:fillRect/>
          </a:stretch>
        </p:blipFill>
        <p:spPr>
          <a:xfrm>
            <a:off x="683568" y="5517232"/>
            <a:ext cx="1393114" cy="822196"/>
          </a:xfrm>
          <a:prstGeom prst="rect">
            <a:avLst/>
          </a:prstGeom>
        </p:spPr>
      </p:pic>
      <p:pic>
        <p:nvPicPr>
          <p:cNvPr id="9" name="Picture 8" descr="Original Glyphs - Copy (2).jpg"/>
          <p:cNvPicPr>
            <a:picLocks noChangeAspect="1"/>
          </p:cNvPicPr>
          <p:nvPr/>
        </p:nvPicPr>
        <p:blipFill>
          <a:blip r:embed="rId6" cstate="print"/>
          <a:stretch>
            <a:fillRect/>
          </a:stretch>
        </p:blipFill>
        <p:spPr>
          <a:xfrm>
            <a:off x="6876256" y="5369526"/>
            <a:ext cx="1015748" cy="963692"/>
          </a:xfrm>
          <a:prstGeom prst="rect">
            <a:avLst/>
          </a:prstGeom>
        </p:spPr>
      </p:pic>
      <p:pic>
        <p:nvPicPr>
          <p:cNvPr id="10" name="Picture 9" descr="Original Glyphs - Copy (3).jpg"/>
          <p:cNvPicPr>
            <a:picLocks noChangeAspect="1"/>
          </p:cNvPicPr>
          <p:nvPr/>
        </p:nvPicPr>
        <p:blipFill>
          <a:blip r:embed="rId7" cstate="print"/>
          <a:stretch>
            <a:fillRect/>
          </a:stretch>
        </p:blipFill>
        <p:spPr>
          <a:xfrm>
            <a:off x="899592" y="2276872"/>
            <a:ext cx="1138043" cy="10808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1"/>
                </a:solidFill>
              </a:rPr>
              <a:t>Portugal &amp; Spain </a:t>
            </a:r>
            <a:endParaRPr lang="pt-PT" dirty="0">
              <a:solidFill>
                <a:schemeClr val="tx1"/>
              </a:solidFill>
            </a:endParaRPr>
          </a:p>
        </p:txBody>
      </p:sp>
      <p:sp>
        <p:nvSpPr>
          <p:cNvPr id="3" name="Content Placeholder 2"/>
          <p:cNvSpPr>
            <a:spLocks noGrp="1"/>
          </p:cNvSpPr>
          <p:nvPr>
            <p:ph idx="1"/>
          </p:nvPr>
        </p:nvSpPr>
        <p:spPr>
          <a:xfrm>
            <a:off x="914400" y="1783560"/>
            <a:ext cx="7772400" cy="3157608"/>
          </a:xfrm>
        </p:spPr>
        <p:txBody>
          <a:bodyPr>
            <a:normAutofit fontScale="92500"/>
          </a:bodyPr>
          <a:lstStyle/>
          <a:p>
            <a:r>
              <a:rPr lang="en-US" sz="4000" dirty="0" smtClean="0"/>
              <a:t>All astrological and alchemy symbols are based in this Mediterranean alphabet. </a:t>
            </a:r>
            <a:r>
              <a:rPr lang="en-US" sz="4000" b="1" u="sng" dirty="0" smtClean="0">
                <a:solidFill>
                  <a:schemeClr val="accent2"/>
                </a:solidFill>
              </a:rPr>
              <a:t>So the place we are standing in today is deeply connected to the Mars mythology. </a:t>
            </a:r>
            <a:endParaRPr lang="pt-PT" sz="4000" b="1" u="sng" dirty="0" smtClean="0">
              <a:solidFill>
                <a:schemeClr val="accent2"/>
              </a:solidFill>
            </a:endParaRPr>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2">
                    <a:lumMod val="50000"/>
                  </a:schemeClr>
                </a:solidFill>
              </a:rPr>
              <a:t>What do they mean?</a:t>
            </a:r>
            <a:endParaRPr lang="pt-PT" dirty="0">
              <a:solidFill>
                <a:schemeClr val="tx2">
                  <a:lumMod val="50000"/>
                </a:schemeClr>
              </a:solidFill>
            </a:endParaRPr>
          </a:p>
        </p:txBody>
      </p:sp>
      <p:sp>
        <p:nvSpPr>
          <p:cNvPr id="3" name="Content Placeholder 2"/>
          <p:cNvSpPr>
            <a:spLocks noGrp="1"/>
          </p:cNvSpPr>
          <p:nvPr>
            <p:ph idx="1"/>
          </p:nvPr>
        </p:nvSpPr>
        <p:spPr>
          <a:xfrm>
            <a:off x="899592" y="1484784"/>
            <a:ext cx="7772400" cy="4572000"/>
          </a:xfrm>
        </p:spPr>
        <p:txBody>
          <a:bodyPr>
            <a:normAutofit/>
          </a:bodyPr>
          <a:lstStyle/>
          <a:p>
            <a:r>
              <a:rPr lang="en-US" dirty="0" smtClean="0"/>
              <a:t>First glyph is Jupiter</a:t>
            </a:r>
          </a:p>
          <a:p>
            <a:endParaRPr lang="en-US" dirty="0" smtClean="0"/>
          </a:p>
          <a:p>
            <a:r>
              <a:rPr lang="en-US" dirty="0" smtClean="0"/>
              <a:t>The second is a broken time glass </a:t>
            </a:r>
            <a:endParaRPr lang="pt-PT" dirty="0" smtClean="0"/>
          </a:p>
          <a:p>
            <a:endParaRPr lang="en-US" dirty="0" smtClean="0"/>
          </a:p>
          <a:p>
            <a:r>
              <a:rPr lang="en-US" dirty="0" smtClean="0"/>
              <a:t> The third is the moon  </a:t>
            </a:r>
          </a:p>
          <a:p>
            <a:endParaRPr lang="en-US" dirty="0" smtClean="0"/>
          </a:p>
          <a:p>
            <a:r>
              <a:rPr lang="en-US" dirty="0" smtClean="0"/>
              <a:t> The fourth is Neptune  </a:t>
            </a:r>
          </a:p>
        </p:txBody>
      </p:sp>
      <p:sp>
        <p:nvSpPr>
          <p:cNvPr id="4" name="Footer Placeholder 3"/>
          <p:cNvSpPr>
            <a:spLocks noGrp="1"/>
          </p:cNvSpPr>
          <p:nvPr>
            <p:ph type="ftr" sz="quarter" idx="11"/>
          </p:nvPr>
        </p:nvSpPr>
        <p:spPr/>
        <p:txBody>
          <a:bodyPr/>
          <a:lstStyle/>
          <a:p>
            <a:r>
              <a:rPr lang="pt-PT" dirty="0" smtClean="0"/>
              <a:t>Echelon Conference LISBON 2012</a:t>
            </a:r>
            <a:endParaRPr lang="pt-PT" dirty="0"/>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Original Glyphs - Copy (2).jpg"/>
          <p:cNvPicPr>
            <a:picLocks noChangeAspect="1"/>
          </p:cNvPicPr>
          <p:nvPr/>
        </p:nvPicPr>
        <p:blipFill>
          <a:blip r:embed="rId3" cstate="print"/>
          <a:stretch>
            <a:fillRect/>
          </a:stretch>
        </p:blipFill>
        <p:spPr>
          <a:xfrm>
            <a:off x="4788024" y="1484784"/>
            <a:ext cx="683078" cy="648072"/>
          </a:xfrm>
          <a:prstGeom prst="rect">
            <a:avLst/>
          </a:prstGeom>
        </p:spPr>
      </p:pic>
      <p:pic>
        <p:nvPicPr>
          <p:cNvPr id="7" name="Picture 6" descr="Original Glyphs - Copy (1).jpg"/>
          <p:cNvPicPr>
            <a:picLocks noChangeAspect="1"/>
          </p:cNvPicPr>
          <p:nvPr/>
        </p:nvPicPr>
        <p:blipFill>
          <a:blip r:embed="rId4" cstate="print"/>
          <a:stretch>
            <a:fillRect/>
          </a:stretch>
        </p:blipFill>
        <p:spPr>
          <a:xfrm>
            <a:off x="6876256" y="2420888"/>
            <a:ext cx="855368" cy="739908"/>
          </a:xfrm>
          <a:prstGeom prst="rect">
            <a:avLst/>
          </a:prstGeom>
        </p:spPr>
      </p:pic>
      <p:pic>
        <p:nvPicPr>
          <p:cNvPr id="8" name="Picture 7" descr="Original Glyphs - Copy (3).jpg"/>
          <p:cNvPicPr>
            <a:picLocks noChangeAspect="1"/>
          </p:cNvPicPr>
          <p:nvPr/>
        </p:nvPicPr>
        <p:blipFill>
          <a:blip r:embed="rId5" cstate="print"/>
          <a:stretch>
            <a:fillRect/>
          </a:stretch>
        </p:blipFill>
        <p:spPr>
          <a:xfrm>
            <a:off x="5148064" y="3501008"/>
            <a:ext cx="792088" cy="752313"/>
          </a:xfrm>
          <a:prstGeom prst="rect">
            <a:avLst/>
          </a:prstGeom>
        </p:spPr>
      </p:pic>
      <p:pic>
        <p:nvPicPr>
          <p:cNvPr id="9" name="Picture 8" descr="Original Glyphs - Copy (4).jpg"/>
          <p:cNvPicPr>
            <a:picLocks noChangeAspect="1"/>
          </p:cNvPicPr>
          <p:nvPr/>
        </p:nvPicPr>
        <p:blipFill>
          <a:blip r:embed="rId6" cstate="print"/>
          <a:stretch>
            <a:fillRect/>
          </a:stretch>
        </p:blipFill>
        <p:spPr>
          <a:xfrm>
            <a:off x="5148064" y="4941168"/>
            <a:ext cx="933072" cy="5506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2">
                    <a:lumMod val="50000"/>
                  </a:schemeClr>
                </a:solidFill>
              </a:rPr>
              <a:t>Really? Or...</a:t>
            </a:r>
            <a:endParaRPr lang="pt-PT" dirty="0">
              <a:solidFill>
                <a:schemeClr val="tx2">
                  <a:lumMod val="50000"/>
                </a:schemeClr>
              </a:solidFill>
            </a:endParaRPr>
          </a:p>
        </p:txBody>
      </p:sp>
      <p:sp>
        <p:nvSpPr>
          <p:cNvPr id="3" name="Content Placeholder 2"/>
          <p:cNvSpPr>
            <a:spLocks noGrp="1"/>
          </p:cNvSpPr>
          <p:nvPr>
            <p:ph idx="1"/>
          </p:nvPr>
        </p:nvSpPr>
        <p:spPr>
          <a:xfrm>
            <a:off x="827584" y="2060848"/>
            <a:ext cx="7772400" cy="3312368"/>
          </a:xfrm>
        </p:spPr>
        <p:txBody>
          <a:bodyPr>
            <a:normAutofit/>
          </a:bodyPr>
          <a:lstStyle/>
          <a:p>
            <a:r>
              <a:rPr lang="en-US" sz="4000" dirty="0" smtClean="0"/>
              <a:t>The third glyph           may also mean active intellect“ opposing the next one             3 lines crossed meaning "disordered intellect". </a:t>
            </a:r>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Original Glyphs - Copy (3).jpg"/>
          <p:cNvPicPr>
            <a:picLocks noChangeAspect="1"/>
          </p:cNvPicPr>
          <p:nvPr/>
        </p:nvPicPr>
        <p:blipFill>
          <a:blip r:embed="rId2" cstate="print"/>
          <a:stretch>
            <a:fillRect/>
          </a:stretch>
        </p:blipFill>
        <p:spPr>
          <a:xfrm>
            <a:off x="4644008" y="2060848"/>
            <a:ext cx="720080" cy="683921"/>
          </a:xfrm>
          <a:prstGeom prst="rect">
            <a:avLst/>
          </a:prstGeom>
        </p:spPr>
      </p:pic>
      <p:pic>
        <p:nvPicPr>
          <p:cNvPr id="6" name="Picture 5" descr="Original Glyphs - Copy (4).jpg"/>
          <p:cNvPicPr>
            <a:picLocks noChangeAspect="1"/>
          </p:cNvPicPr>
          <p:nvPr/>
        </p:nvPicPr>
        <p:blipFill>
          <a:blip r:embed="rId3" cstate="print"/>
          <a:stretch>
            <a:fillRect/>
          </a:stretch>
        </p:blipFill>
        <p:spPr>
          <a:xfrm>
            <a:off x="4139952" y="3501008"/>
            <a:ext cx="864096" cy="509978"/>
          </a:xfrm>
          <a:prstGeom prst="rect">
            <a:avLst/>
          </a:prstGeom>
        </p:spPr>
      </p:pic>
      <p:pic>
        <p:nvPicPr>
          <p:cNvPr id="11" name="Picture 10" descr="Echelon.jpg"/>
          <p:cNvPicPr>
            <a:picLocks noChangeAspect="1"/>
          </p:cNvPicPr>
          <p:nvPr/>
        </p:nvPicPr>
        <p:blipFill>
          <a:blip r:embed="rId4"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772400" cy="914400"/>
          </a:xfrm>
        </p:spPr>
        <p:txBody>
          <a:bodyPr/>
          <a:lstStyle/>
          <a:p>
            <a:pPr algn="ctr"/>
            <a:r>
              <a:rPr lang="pt-PT" dirty="0" smtClean="0">
                <a:solidFill>
                  <a:schemeClr val="tx2">
                    <a:lumMod val="50000"/>
                  </a:schemeClr>
                </a:solidFill>
              </a:rPr>
              <a:t>Mars is... Music</a:t>
            </a:r>
            <a:endParaRPr lang="pt-PT" dirty="0">
              <a:solidFill>
                <a:schemeClr val="tx2">
                  <a:lumMod val="50000"/>
                </a:schemeClr>
              </a:solidFill>
            </a:endParaRPr>
          </a:p>
        </p:txBody>
      </p:sp>
      <p:sp>
        <p:nvSpPr>
          <p:cNvPr id="3" name="Content Placeholder 2"/>
          <p:cNvSpPr>
            <a:spLocks noGrp="1"/>
          </p:cNvSpPr>
          <p:nvPr>
            <p:ph idx="1"/>
          </p:nvPr>
        </p:nvSpPr>
        <p:spPr>
          <a:xfrm>
            <a:off x="899592" y="1628800"/>
            <a:ext cx="7772400" cy="4572000"/>
          </a:xfrm>
        </p:spPr>
        <p:txBody>
          <a:bodyPr/>
          <a:lstStyle/>
          <a:p>
            <a:r>
              <a:rPr lang="en-US" dirty="0" smtClean="0"/>
              <a:t>What if both sets of glyphs compose a </a:t>
            </a:r>
            <a:r>
              <a:rPr lang="en-US" b="1" dirty="0" smtClean="0">
                <a:solidFill>
                  <a:schemeClr val="tx2">
                    <a:lumMod val="50000"/>
                  </a:schemeClr>
                </a:solidFill>
              </a:rPr>
              <a:t>musical scale</a:t>
            </a:r>
            <a:r>
              <a:rPr lang="en-US" dirty="0" smtClean="0"/>
              <a:t>? The first glyph of both sets is similar and may be a musical note. A music scale has 7 notes and the 8th is a repetition. So the glyph that we think is "30" may just be a superimposition of the </a:t>
            </a:r>
            <a:r>
              <a:rPr lang="en-US" dirty="0" err="1" smtClean="0"/>
              <a:t>iberic</a:t>
            </a:r>
            <a:r>
              <a:rPr lang="en-US" dirty="0" smtClean="0"/>
              <a:t> glyph:</a:t>
            </a:r>
          </a:p>
          <a:p>
            <a:endParaRPr lang="en-US" dirty="0" smtClean="0"/>
          </a:p>
          <a:p>
            <a:pPr>
              <a:buNone/>
            </a:pPr>
            <a:r>
              <a:rPr lang="en-US" dirty="0" smtClean="0"/>
              <a:t>                                   +                        = </a:t>
            </a:r>
          </a:p>
          <a:p>
            <a:pPr>
              <a:buNone/>
            </a:pPr>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Original Glyphs - Copy (2).jpg"/>
          <p:cNvPicPr>
            <a:picLocks noChangeAspect="1"/>
          </p:cNvPicPr>
          <p:nvPr/>
        </p:nvPicPr>
        <p:blipFill>
          <a:blip r:embed="rId2" cstate="print"/>
          <a:stretch>
            <a:fillRect/>
          </a:stretch>
        </p:blipFill>
        <p:spPr>
          <a:xfrm>
            <a:off x="2051720" y="4725144"/>
            <a:ext cx="1488687" cy="1412394"/>
          </a:xfrm>
          <a:prstGeom prst="rect">
            <a:avLst/>
          </a:prstGeom>
        </p:spPr>
      </p:pic>
      <p:pic>
        <p:nvPicPr>
          <p:cNvPr id="6" name="Picture 5" descr="Original Glyphs - Copy (2).jpg"/>
          <p:cNvPicPr>
            <a:picLocks noChangeAspect="1"/>
          </p:cNvPicPr>
          <p:nvPr/>
        </p:nvPicPr>
        <p:blipFill>
          <a:blip r:embed="rId2" cstate="print"/>
          <a:stretch>
            <a:fillRect/>
          </a:stretch>
        </p:blipFill>
        <p:spPr>
          <a:xfrm>
            <a:off x="4067944" y="4725144"/>
            <a:ext cx="1514063" cy="1436470"/>
          </a:xfrm>
          <a:prstGeom prst="rect">
            <a:avLst/>
          </a:prstGeom>
        </p:spPr>
      </p:pic>
      <p:pic>
        <p:nvPicPr>
          <p:cNvPr id="7" name="Picture 6" descr="30STM Glyphs Red Horizontal - Copy (1).jpg"/>
          <p:cNvPicPr>
            <a:picLocks noChangeAspect="1"/>
          </p:cNvPicPr>
          <p:nvPr/>
        </p:nvPicPr>
        <p:blipFill>
          <a:blip r:embed="rId3" cstate="print"/>
          <a:stretch>
            <a:fillRect/>
          </a:stretch>
        </p:blipFill>
        <p:spPr>
          <a:xfrm>
            <a:off x="6156176" y="4797152"/>
            <a:ext cx="1368152" cy="1352910"/>
          </a:xfrm>
          <a:prstGeom prst="rect">
            <a:avLst/>
          </a:prstGeom>
        </p:spPr>
      </p:pic>
      <p:pic>
        <p:nvPicPr>
          <p:cNvPr id="8" name="Picture 7" descr="Echelon.jpg"/>
          <p:cNvPicPr>
            <a:picLocks noChangeAspect="1"/>
          </p:cNvPicPr>
          <p:nvPr/>
        </p:nvPicPr>
        <p:blipFill>
          <a:blip r:embed="rId4"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2">
                    <a:lumMod val="50000"/>
                  </a:schemeClr>
                </a:solidFill>
              </a:rPr>
              <a:t>However...</a:t>
            </a:r>
            <a:r>
              <a:rPr lang="pt-PT" dirty="0" smtClean="0">
                <a:solidFill>
                  <a:schemeClr val="tx2">
                    <a:lumMod val="50000"/>
                  </a:schemeClr>
                </a:solidFill>
                <a:sym typeface="Wingdings" pitchFamily="2" charset="2"/>
              </a:rPr>
              <a:t></a:t>
            </a:r>
            <a:endParaRPr lang="pt-PT" dirty="0">
              <a:solidFill>
                <a:schemeClr val="tx2">
                  <a:lumMod val="50000"/>
                </a:schemeClr>
              </a:solidFill>
            </a:endParaRPr>
          </a:p>
        </p:txBody>
      </p:sp>
      <p:sp>
        <p:nvSpPr>
          <p:cNvPr id="3" name="Content Placeholder 2"/>
          <p:cNvSpPr>
            <a:spLocks noGrp="1"/>
          </p:cNvSpPr>
          <p:nvPr>
            <p:ph idx="1"/>
          </p:nvPr>
        </p:nvSpPr>
        <p:spPr>
          <a:xfrm>
            <a:off x="899592" y="1340768"/>
            <a:ext cx="7772400" cy="3960440"/>
          </a:xfrm>
        </p:spPr>
        <p:txBody>
          <a:bodyPr>
            <a:normAutofit/>
          </a:bodyPr>
          <a:lstStyle/>
          <a:p>
            <a:pPr>
              <a:buNone/>
            </a:pPr>
            <a:r>
              <a:rPr lang="en-US" dirty="0" smtClean="0"/>
              <a:t>If you read the glyphs for what they look like</a:t>
            </a:r>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  it says ENDE</a:t>
            </a:r>
          </a:p>
          <a:p>
            <a:pPr algn="ctr">
              <a:buNone/>
            </a:pPr>
            <a:r>
              <a:rPr lang="en-US" dirty="0" smtClean="0"/>
              <a:t>And they are placed at the END of the CD. </a:t>
            </a:r>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Original Glyphs.jpg"/>
          <p:cNvPicPr>
            <a:picLocks noChangeAspect="1"/>
          </p:cNvPicPr>
          <p:nvPr/>
        </p:nvPicPr>
        <p:blipFill>
          <a:blip r:embed="rId2" cstate="print"/>
          <a:stretch>
            <a:fillRect/>
          </a:stretch>
        </p:blipFill>
        <p:spPr>
          <a:xfrm>
            <a:off x="1187624" y="2204864"/>
            <a:ext cx="7092280" cy="1561876"/>
          </a:xfrm>
          <a:prstGeom prst="rect">
            <a:avLst/>
          </a:prstGeom>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14400"/>
          </a:xfrm>
        </p:spPr>
        <p:txBody>
          <a:bodyPr/>
          <a:lstStyle/>
          <a:p>
            <a:pPr algn="ctr"/>
            <a:r>
              <a:rPr lang="en-US" b="1" dirty="0" smtClean="0">
                <a:solidFill>
                  <a:srgbClr val="C00000"/>
                </a:solidFill>
              </a:rPr>
              <a:t>PHOENIX (MITHRA)</a:t>
            </a:r>
            <a:r>
              <a:rPr lang="pt-PT" b="1" dirty="0" smtClean="0"/>
              <a:t/>
            </a:r>
            <a:br>
              <a:rPr lang="pt-PT" b="1" dirty="0" smtClean="0"/>
            </a:br>
            <a:endParaRPr lang="pt-PT" dirty="0"/>
          </a:p>
        </p:txBody>
      </p:sp>
      <p:sp>
        <p:nvSpPr>
          <p:cNvPr id="3" name="Content Placeholder 2"/>
          <p:cNvSpPr>
            <a:spLocks noGrp="1"/>
          </p:cNvSpPr>
          <p:nvPr>
            <p:ph idx="1"/>
          </p:nvPr>
        </p:nvSpPr>
        <p:spPr>
          <a:xfrm>
            <a:off x="971600" y="2924944"/>
            <a:ext cx="7772400" cy="3096344"/>
          </a:xfrm>
        </p:spPr>
        <p:txBody>
          <a:bodyPr>
            <a:normAutofit fontScale="70000" lnSpcReduction="20000"/>
          </a:bodyPr>
          <a:lstStyle/>
          <a:p>
            <a:r>
              <a:rPr lang="en-US" dirty="0" smtClean="0"/>
              <a:t>The </a:t>
            </a:r>
            <a:r>
              <a:rPr lang="en-US" dirty="0" err="1" smtClean="0"/>
              <a:t>Mithra</a:t>
            </a:r>
            <a:r>
              <a:rPr lang="en-US" dirty="0" smtClean="0"/>
              <a:t> is an adaptation of the Phoenix, a giant, sacred bird, that represents the Sun in </a:t>
            </a:r>
            <a:r>
              <a:rPr lang="en-US" dirty="0" err="1" smtClean="0"/>
              <a:t>egyptian</a:t>
            </a:r>
            <a:r>
              <a:rPr lang="en-US" dirty="0" smtClean="0"/>
              <a:t> mythology. This bird would die at night and be reborn at sunrise, having beautiful gold and red feathers and living for 500 years. </a:t>
            </a:r>
          </a:p>
          <a:p>
            <a:r>
              <a:rPr lang="en-US" dirty="0" smtClean="0"/>
              <a:t>At the end of this time, the bird would build a nest, light it and throw itself into the flames; from the ashes, a new Phoenix was born. So the meaning is: </a:t>
            </a:r>
            <a:r>
              <a:rPr lang="en-US" b="1" dirty="0" smtClean="0">
                <a:solidFill>
                  <a:srgbClr val="C00000"/>
                </a:solidFill>
              </a:rPr>
              <a:t>life, rebirth and immortality</a:t>
            </a:r>
            <a:r>
              <a:rPr lang="en-US" dirty="0" smtClean="0"/>
              <a:t>. </a:t>
            </a:r>
            <a:endParaRPr lang="pt-PT" dirty="0" smtClean="0"/>
          </a:p>
          <a:p>
            <a:r>
              <a:rPr lang="en-US" dirty="0" smtClean="0"/>
              <a:t>The Phoenix also represents the highest stage of </a:t>
            </a:r>
          </a:p>
          <a:p>
            <a:pPr>
              <a:buNone/>
            </a:pPr>
            <a:r>
              <a:rPr lang="en-US" dirty="0" smtClean="0"/>
              <a:t>evolution of the sign Scorpio, which symbolizes life and death.</a:t>
            </a:r>
            <a:endParaRPr lang="pt-PT" dirty="0" smtClean="0"/>
          </a:p>
          <a:p>
            <a:endParaRPr lang="pt-PT" dirty="0"/>
          </a:p>
        </p:txBody>
      </p:sp>
      <p:sp>
        <p:nvSpPr>
          <p:cNvPr id="4" name="Footer Placeholder 3"/>
          <p:cNvSpPr>
            <a:spLocks noGrp="1"/>
          </p:cNvSpPr>
          <p:nvPr>
            <p:ph type="ftr" sz="quarter" idx="11"/>
          </p:nvPr>
        </p:nvSpPr>
        <p:spPr/>
        <p:txBody>
          <a:bodyPr/>
          <a:lstStyle/>
          <a:p>
            <a:r>
              <a:rPr lang="pt-PT" dirty="0" smtClean="0"/>
              <a:t>Echelon Conference LISBON 2012</a:t>
            </a:r>
            <a:endParaRPr lang="pt-PT" dirty="0"/>
          </a:p>
        </p:txBody>
      </p:sp>
      <p:pic>
        <p:nvPicPr>
          <p:cNvPr id="5" name="Picture 4" descr="30STM Mithra Logo.jpg"/>
          <p:cNvPicPr>
            <a:picLocks noChangeAspect="1"/>
          </p:cNvPicPr>
          <p:nvPr/>
        </p:nvPicPr>
        <p:blipFill>
          <a:blip r:embed="rId2" cstate="print"/>
          <a:stretch>
            <a:fillRect/>
          </a:stretch>
        </p:blipFill>
        <p:spPr>
          <a:xfrm>
            <a:off x="3635896" y="980728"/>
            <a:ext cx="2081544" cy="1944216"/>
          </a:xfrm>
          <a:prstGeom prst="ellipse">
            <a:avLst/>
          </a:prstGeom>
          <a:ln>
            <a:noFill/>
          </a:ln>
          <a:effectLst>
            <a:softEdge rad="112500"/>
          </a:effectLst>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792088"/>
          </a:xfrm>
        </p:spPr>
        <p:txBody>
          <a:bodyPr/>
          <a:lstStyle/>
          <a:p>
            <a:pPr algn="ctr"/>
            <a:r>
              <a:rPr lang="en-US" b="1" dirty="0" smtClean="0">
                <a:solidFill>
                  <a:srgbClr val="FF0000"/>
                </a:solidFill>
              </a:rPr>
              <a:t>ECHELON x CROSS</a:t>
            </a:r>
            <a:r>
              <a:rPr lang="pt-PT" b="1" dirty="0" smtClean="0"/>
              <a:t/>
            </a:r>
            <a:br>
              <a:rPr lang="pt-PT" b="1" dirty="0" smtClean="0"/>
            </a:br>
            <a:endParaRPr lang="pt-PT" dirty="0"/>
          </a:p>
        </p:txBody>
      </p:sp>
      <p:sp>
        <p:nvSpPr>
          <p:cNvPr id="3" name="Content Placeholder 2"/>
          <p:cNvSpPr>
            <a:spLocks noGrp="1"/>
          </p:cNvSpPr>
          <p:nvPr>
            <p:ph idx="1"/>
          </p:nvPr>
        </p:nvSpPr>
        <p:spPr>
          <a:xfrm>
            <a:off x="827584" y="2708920"/>
            <a:ext cx="7772400" cy="3384376"/>
          </a:xfrm>
        </p:spPr>
        <p:txBody>
          <a:bodyPr>
            <a:normAutofit fontScale="77500" lnSpcReduction="20000"/>
          </a:bodyPr>
          <a:lstStyle/>
          <a:p>
            <a:r>
              <a:rPr lang="pt-PT" sz="2200" b="1" dirty="0" smtClean="0"/>
              <a:t>The ECHELON Symbolism</a:t>
            </a:r>
          </a:p>
          <a:p>
            <a:pPr>
              <a:buNone/>
            </a:pPr>
            <a:r>
              <a:rPr lang="pt-PT" sz="2400" dirty="0" smtClean="0"/>
              <a:t>      - </a:t>
            </a:r>
            <a:r>
              <a:rPr lang="en-US" sz="2400" dirty="0" smtClean="0"/>
              <a:t>ECHELON means to attack in waves. It's a military term which was used by Napoleon during the Napoleonic wars. The term was to attack "En Echelon", (in waves). Echelon word itself means waves, which would make sense in the song "Echelon" - when the song goes "What's with the fascination with the Echelon".</a:t>
            </a:r>
            <a:endParaRPr lang="pt-PT" sz="2400" dirty="0" smtClean="0"/>
          </a:p>
          <a:p>
            <a:pPr>
              <a:buNone/>
            </a:pPr>
            <a:endParaRPr lang="pt-PT" sz="2400" dirty="0" smtClean="0"/>
          </a:p>
          <a:p>
            <a:pPr>
              <a:buNone/>
            </a:pPr>
            <a:r>
              <a:rPr lang="pt-PT" sz="2400" dirty="0" smtClean="0"/>
              <a:t>      - </a:t>
            </a:r>
            <a:r>
              <a:rPr lang="en-US" sz="2400" dirty="0" smtClean="0"/>
              <a:t>The X is a mathematical symbol for multiplication. In a spatial sense, it symbolizes diversity / versatility - "united under one banner," and is therefore used as a symbol for the Echelon. It marks the point of a hidden heart, and it is the goal for a personal seek. So, the </a:t>
            </a:r>
          </a:p>
          <a:p>
            <a:pPr>
              <a:buNone/>
            </a:pPr>
            <a:r>
              <a:rPr lang="en-US" sz="2000" b="1" dirty="0" smtClean="0">
                <a:solidFill>
                  <a:schemeClr val="bg1"/>
                </a:solidFill>
              </a:rPr>
              <a:t>        </a:t>
            </a:r>
            <a:r>
              <a:rPr lang="en-US" sz="2600" b="1" dirty="0" smtClean="0">
                <a:solidFill>
                  <a:schemeClr val="bg1"/>
                </a:solidFill>
              </a:rPr>
              <a:t>X</a:t>
            </a:r>
            <a:r>
              <a:rPr lang="en-US" sz="2600" dirty="0" smtClean="0"/>
              <a:t> </a:t>
            </a:r>
            <a:r>
              <a:rPr lang="en-US" sz="2600" b="1" dirty="0" smtClean="0">
                <a:solidFill>
                  <a:srgbClr val="C00000"/>
                </a:solidFill>
              </a:rPr>
              <a:t>Cross symbolizes the union around the band.</a:t>
            </a:r>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30STM Echelon Logo.jpg"/>
          <p:cNvPicPr>
            <a:picLocks noChangeAspect="1"/>
          </p:cNvPicPr>
          <p:nvPr/>
        </p:nvPicPr>
        <p:blipFill>
          <a:blip r:embed="rId3" cstate="print"/>
          <a:stretch>
            <a:fillRect/>
          </a:stretch>
        </p:blipFill>
        <p:spPr>
          <a:xfrm>
            <a:off x="4067944" y="908720"/>
            <a:ext cx="1779416" cy="17739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rgbClr val="C00000"/>
                </a:solidFill>
              </a:rPr>
              <a:t>The Arrow</a:t>
            </a:r>
            <a:endParaRPr lang="pt-PT" dirty="0">
              <a:solidFill>
                <a:srgbClr val="C00000"/>
              </a:solidFill>
            </a:endParaRPr>
          </a:p>
        </p:txBody>
      </p:sp>
      <p:sp>
        <p:nvSpPr>
          <p:cNvPr id="3" name="Content Placeholder 2"/>
          <p:cNvSpPr>
            <a:spLocks noGrp="1"/>
          </p:cNvSpPr>
          <p:nvPr>
            <p:ph idx="1"/>
          </p:nvPr>
        </p:nvSpPr>
        <p:spPr>
          <a:xfrm>
            <a:off x="1043608" y="1484784"/>
            <a:ext cx="7772400" cy="1296144"/>
          </a:xfrm>
        </p:spPr>
        <p:txBody>
          <a:bodyPr>
            <a:normAutofit fontScale="77500" lnSpcReduction="20000"/>
          </a:bodyPr>
          <a:lstStyle/>
          <a:p>
            <a:r>
              <a:rPr lang="en-US" dirty="0" smtClean="0"/>
              <a:t>This might be the </a:t>
            </a:r>
            <a:r>
              <a:rPr lang="pt-PT" dirty="0" smtClean="0"/>
              <a:t>Tîwaz or Teiwaz</a:t>
            </a:r>
            <a:r>
              <a:rPr lang="en-US" dirty="0" smtClean="0"/>
              <a:t> Rune, named after the Norse god </a:t>
            </a:r>
            <a:r>
              <a:rPr lang="en-US" dirty="0" smtClean="0">
                <a:solidFill>
                  <a:srgbClr val="C00000"/>
                </a:solidFill>
              </a:rPr>
              <a:t>Tyr</a:t>
            </a:r>
            <a:r>
              <a:rPr lang="en-US" dirty="0" smtClean="0"/>
              <a:t>. </a:t>
            </a:r>
            <a:r>
              <a:rPr lang="en-US" i="1" dirty="0" smtClean="0"/>
              <a:t>The Rites of Odin</a:t>
            </a:r>
            <a:r>
              <a:rPr lang="en-US" dirty="0" smtClean="0"/>
              <a:t> by Ed Fitch says that Tyr is "the invincible warrior of the Nordic pantheon, and far older than all the others of </a:t>
            </a:r>
            <a:r>
              <a:rPr lang="en-US" dirty="0" err="1" smtClean="0"/>
              <a:t>Asgard</a:t>
            </a:r>
            <a:r>
              <a:rPr lang="en-US" dirty="0" smtClean="0"/>
              <a:t>“</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30STM Red Arrow.jpg"/>
          <p:cNvPicPr>
            <a:picLocks noChangeAspect="1"/>
          </p:cNvPicPr>
          <p:nvPr/>
        </p:nvPicPr>
        <p:blipFill>
          <a:blip r:embed="rId2" cstate="print"/>
          <a:stretch>
            <a:fillRect/>
          </a:stretch>
        </p:blipFill>
        <p:spPr>
          <a:xfrm>
            <a:off x="7020272" y="3068960"/>
            <a:ext cx="1224136" cy="2168779"/>
          </a:xfrm>
          <a:prstGeom prst="rect">
            <a:avLst/>
          </a:prstGeom>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nordic alphabet.jpg"/>
          <p:cNvPicPr>
            <a:picLocks noChangeAspect="1"/>
          </p:cNvPicPr>
          <p:nvPr/>
        </p:nvPicPr>
        <p:blipFill>
          <a:blip r:embed="rId4" cstate="print"/>
          <a:stretch>
            <a:fillRect/>
          </a:stretch>
        </p:blipFill>
        <p:spPr>
          <a:xfrm>
            <a:off x="1403648" y="2996952"/>
            <a:ext cx="5191122" cy="29740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rgbClr val="C00000"/>
                </a:solidFill>
              </a:rPr>
              <a:t>Provehito in Altum</a:t>
            </a:r>
            <a:endParaRPr lang="pt-PT" dirty="0">
              <a:solidFill>
                <a:srgbClr val="C00000"/>
              </a:solidFill>
            </a:endParaRPr>
          </a:p>
        </p:txBody>
      </p:sp>
      <p:sp>
        <p:nvSpPr>
          <p:cNvPr id="3" name="Content Placeholder 2"/>
          <p:cNvSpPr>
            <a:spLocks noGrp="1"/>
          </p:cNvSpPr>
          <p:nvPr>
            <p:ph idx="1"/>
          </p:nvPr>
        </p:nvSpPr>
        <p:spPr>
          <a:xfrm>
            <a:off x="899592" y="1484784"/>
            <a:ext cx="7772400" cy="4392488"/>
          </a:xfrm>
        </p:spPr>
        <p:txBody>
          <a:bodyPr>
            <a:normAutofit fontScale="77500" lnSpcReduction="20000"/>
          </a:bodyPr>
          <a:lstStyle/>
          <a:p>
            <a:r>
              <a:rPr lang="en-US" dirty="0" smtClean="0"/>
              <a:t>The upwards arrow is also a visual representation of PROVEHITO IN ALTUM = Launch forth into the deep. Reach for the highest</a:t>
            </a:r>
          </a:p>
          <a:p>
            <a:r>
              <a:rPr lang="en-US" dirty="0" smtClean="0"/>
              <a:t>The Tyr rune means motivation and determination; direction and ambition, a desire for progression or advancement</a:t>
            </a:r>
          </a:p>
          <a:p>
            <a:r>
              <a:rPr lang="en-US" dirty="0" smtClean="0"/>
              <a:t>“It denotes victory in battle, divine justice, honor, and represents martial values and attributes. It brings to the wearer strength of purpose, power of will and a drive to a higher purpose. This rune was once carved on weapons to bring victory, and even now it's considered by some to be particularly useful to anyone involved in a physical, legal, or moral conflict”</a:t>
            </a:r>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30STM Red Arrow.jpg"/>
          <p:cNvPicPr>
            <a:picLocks noChangeAspect="1"/>
          </p:cNvPicPr>
          <p:nvPr/>
        </p:nvPicPr>
        <p:blipFill>
          <a:blip r:embed="rId3" cstate="print"/>
          <a:stretch>
            <a:fillRect/>
          </a:stretch>
        </p:blipFill>
        <p:spPr>
          <a:xfrm>
            <a:off x="7884368" y="2276872"/>
            <a:ext cx="528371" cy="9361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1"/>
                </a:solidFill>
              </a:rPr>
              <a:t>The Glyphs</a:t>
            </a:r>
            <a:endParaRPr lang="pt-PT" dirty="0">
              <a:solidFill>
                <a:schemeClr val="tx1"/>
              </a:solidFill>
            </a:endParaRPr>
          </a:p>
        </p:txBody>
      </p:sp>
      <p:sp>
        <p:nvSpPr>
          <p:cNvPr id="3" name="Content Placeholder 2"/>
          <p:cNvSpPr>
            <a:spLocks noGrp="1"/>
          </p:cNvSpPr>
          <p:nvPr>
            <p:ph idx="1"/>
          </p:nvPr>
        </p:nvSpPr>
        <p:spPr>
          <a:xfrm>
            <a:off x="1043608" y="3284984"/>
            <a:ext cx="7772400" cy="2304256"/>
          </a:xfrm>
        </p:spPr>
        <p:txBody>
          <a:bodyPr>
            <a:normAutofit fontScale="62500" lnSpcReduction="20000"/>
          </a:bodyPr>
          <a:lstStyle/>
          <a:p>
            <a:r>
              <a:rPr lang="en-US" dirty="0" smtClean="0"/>
              <a:t>The current set of glyphs is considered to be the "original" one, in the sense that these specific glyphs seem to be a creation of the band. They do not bear the same similarities to ancient script as the first set of glyphs. </a:t>
            </a:r>
            <a:endParaRPr lang="pt-PT" dirty="0" smtClean="0"/>
          </a:p>
          <a:p>
            <a:r>
              <a:rPr lang="en-US" dirty="0" smtClean="0"/>
              <a:t>30 Seconds to Mars have always been oblivious to what any of the symbols mean. So what follows is an Echelon interpretation, based on multiple theories from the community — specially those discussed and presented thorough the years on the official 30STM forum. </a:t>
            </a:r>
          </a:p>
          <a:p>
            <a:endParaRPr lang="pt-PT" dirty="0" smtClean="0"/>
          </a:p>
          <a:p>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30STM Glyphs Red Horizontal.jpg"/>
          <p:cNvPicPr>
            <a:picLocks noChangeAspect="1"/>
          </p:cNvPicPr>
          <p:nvPr/>
        </p:nvPicPr>
        <p:blipFill>
          <a:blip r:embed="rId2" cstate="print"/>
          <a:stretch>
            <a:fillRect/>
          </a:stretch>
        </p:blipFill>
        <p:spPr>
          <a:xfrm>
            <a:off x="1763688" y="1412776"/>
            <a:ext cx="6228184" cy="1471551"/>
          </a:xfrm>
          <a:prstGeom prst="rect">
            <a:avLst/>
          </a:prstGeom>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rgbClr val="FF0000"/>
                </a:solidFill>
              </a:rPr>
              <a:t>Trinity</a:t>
            </a:r>
            <a:endParaRPr lang="pt-PT" dirty="0">
              <a:solidFill>
                <a:srgbClr val="FF0000"/>
              </a:solidFill>
            </a:endParaRPr>
          </a:p>
        </p:txBody>
      </p:sp>
      <p:sp>
        <p:nvSpPr>
          <p:cNvPr id="3" name="Content Placeholder 2"/>
          <p:cNvSpPr>
            <a:spLocks noGrp="1"/>
          </p:cNvSpPr>
          <p:nvPr>
            <p:ph idx="1"/>
          </p:nvPr>
        </p:nvSpPr>
        <p:spPr>
          <a:xfrm>
            <a:off x="971600" y="3212976"/>
            <a:ext cx="7772400" cy="3240360"/>
          </a:xfrm>
        </p:spPr>
        <p:txBody>
          <a:bodyPr>
            <a:normAutofit/>
          </a:bodyPr>
          <a:lstStyle/>
          <a:p>
            <a:r>
              <a:rPr lang="pt-PT" dirty="0" smtClean="0"/>
              <a:t>The Trinity</a:t>
            </a:r>
          </a:p>
          <a:p>
            <a:pPr>
              <a:buNone/>
            </a:pPr>
            <a:r>
              <a:rPr lang="en-US" sz="2100" dirty="0" smtClean="0"/>
              <a:t>       The three skulls represent the Trinity of Mind, Body and Soul. So, along with the arrows, the Trinity symbol basically means that when you do something, you should do it with your everything and be devoted to the fullest, if you truly believe in it.</a:t>
            </a:r>
            <a:endParaRPr lang="pt-PT" sz="2100"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6" name="Picture 5" descr="30STM Trinity Red.jpg"/>
          <p:cNvPicPr>
            <a:picLocks noChangeAspect="1"/>
          </p:cNvPicPr>
          <p:nvPr/>
        </p:nvPicPr>
        <p:blipFill>
          <a:blip r:embed="rId2" cstate="print"/>
          <a:stretch>
            <a:fillRect/>
          </a:stretch>
        </p:blipFill>
        <p:spPr>
          <a:xfrm>
            <a:off x="3995936" y="1268760"/>
            <a:ext cx="1584176" cy="1584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solidFill>
                  <a:schemeClr val="tx1"/>
                </a:solidFill>
              </a:rPr>
              <a:t>SUBSISTO PROCUL NUSQUAM</a:t>
            </a:r>
            <a:endParaRPr lang="pt-PT" dirty="0">
              <a:solidFill>
                <a:schemeClr val="tx1"/>
              </a:solidFill>
            </a:endParaRPr>
          </a:p>
        </p:txBody>
      </p:sp>
      <p:sp>
        <p:nvSpPr>
          <p:cNvPr id="3" name="Content Placeholder 2"/>
          <p:cNvSpPr>
            <a:spLocks noGrp="1"/>
          </p:cNvSpPr>
          <p:nvPr>
            <p:ph idx="1"/>
          </p:nvPr>
        </p:nvSpPr>
        <p:spPr>
          <a:xfrm>
            <a:off x="827584" y="3068960"/>
            <a:ext cx="7772400" cy="2952328"/>
          </a:xfrm>
        </p:spPr>
        <p:txBody>
          <a:bodyPr>
            <a:normAutofit/>
          </a:bodyPr>
          <a:lstStyle/>
          <a:p>
            <a:pPr>
              <a:buNone/>
            </a:pPr>
            <a:r>
              <a:rPr lang="en-US" sz="2400" b="1" dirty="0" smtClean="0"/>
              <a:t>      SUBSISTO</a:t>
            </a:r>
            <a:r>
              <a:rPr lang="en-US" sz="2400" dirty="0" smtClean="0"/>
              <a:t> : to </a:t>
            </a:r>
            <a:r>
              <a:rPr lang="en-US" sz="2400" dirty="0" smtClean="0"/>
              <a:t>stand, withstand, stop, halt, cease, stay</a:t>
            </a:r>
            <a:r>
              <a:rPr lang="en-US" sz="2400" dirty="0" smtClean="0"/>
              <a:t>.  To </a:t>
            </a:r>
            <a:r>
              <a:rPr lang="en-US" sz="2400" dirty="0" smtClean="0"/>
              <a:t>be there.</a:t>
            </a:r>
            <a:br>
              <a:rPr lang="en-US" sz="2400" dirty="0" smtClean="0"/>
            </a:br>
            <a:r>
              <a:rPr lang="en-US" sz="2400" b="1" dirty="0" smtClean="0"/>
              <a:t>PROCUL</a:t>
            </a:r>
            <a:r>
              <a:rPr lang="en-US" sz="2400" dirty="0" smtClean="0"/>
              <a:t>: far</a:t>
            </a:r>
            <a:r>
              <a:rPr lang="en-US" sz="2400" dirty="0" smtClean="0"/>
              <a:t>, at, to, from a distance.</a:t>
            </a:r>
            <a:br>
              <a:rPr lang="en-US" sz="2400" dirty="0" smtClean="0"/>
            </a:br>
            <a:r>
              <a:rPr lang="en-US" sz="2400" b="1" dirty="0" smtClean="0"/>
              <a:t>NUSQUAM</a:t>
            </a:r>
            <a:r>
              <a:rPr lang="en-US" sz="2400" dirty="0" smtClean="0"/>
              <a:t>: nowhere</a:t>
            </a:r>
            <a:r>
              <a:rPr lang="en-US" sz="2400" dirty="0" smtClean="0"/>
              <a:t>, on no occasion</a:t>
            </a:r>
            <a:r>
              <a:rPr lang="en-US" sz="2400" dirty="0" smtClean="0"/>
              <a:t>. Nowhere </a:t>
            </a:r>
            <a:r>
              <a:rPr lang="en-US" sz="2400" dirty="0" smtClean="0"/>
              <a:t>in no place</a:t>
            </a:r>
            <a:r>
              <a:rPr lang="en-US" sz="2400" dirty="0" smtClean="0"/>
              <a:t>. Nothing </a:t>
            </a:r>
            <a:r>
              <a:rPr lang="en-US" sz="2400" dirty="0" smtClean="0"/>
              <a:t>for nothing</a:t>
            </a:r>
            <a:r>
              <a:rPr lang="en-US" sz="2400" dirty="0" smtClean="0"/>
              <a:t>. Never.</a:t>
            </a:r>
            <a:r>
              <a:rPr lang="en-US" sz="2100" dirty="0" smtClean="0"/>
              <a:t> </a:t>
            </a:r>
            <a:endParaRPr lang="en-US" sz="2100" dirty="0" smtClean="0"/>
          </a:p>
          <a:p>
            <a:pPr>
              <a:buNone/>
            </a:pPr>
            <a:r>
              <a:rPr lang="en-US" sz="2100" dirty="0" smtClean="0"/>
              <a:t>So: </a:t>
            </a:r>
            <a:r>
              <a:rPr lang="pt-PT" sz="3600" dirty="0" smtClean="0"/>
              <a:t>Stop </a:t>
            </a:r>
            <a:r>
              <a:rPr lang="pt-PT" sz="3600" dirty="0" smtClean="0"/>
              <a:t>at </a:t>
            </a:r>
            <a:r>
              <a:rPr lang="pt-PT" sz="3600" dirty="0" smtClean="0"/>
              <a:t>Nowhere. Stop </a:t>
            </a:r>
            <a:r>
              <a:rPr lang="pt-PT" sz="3600" dirty="0" smtClean="0"/>
              <a:t>At </a:t>
            </a:r>
            <a:r>
              <a:rPr lang="pt-PT" sz="3600" dirty="0" smtClean="0"/>
              <a:t>Nothing</a:t>
            </a:r>
            <a:r>
              <a:rPr lang="pt-PT" sz="2100" dirty="0" smtClean="0"/>
              <a:t>.</a:t>
            </a:r>
            <a:r>
              <a:rPr lang="en-US" sz="2100" dirty="0" smtClean="0"/>
              <a:t/>
            </a:r>
            <a:br>
              <a:rPr lang="en-US" sz="2100" dirty="0" smtClean="0"/>
            </a:br>
            <a:r>
              <a:rPr lang="pt-PT" sz="2100" dirty="0" smtClean="0"/>
              <a:t>.</a:t>
            </a:r>
            <a:endParaRPr lang="pt-PT" sz="2100" dirty="0" smtClean="0"/>
          </a:p>
          <a:p>
            <a:pPr>
              <a:buNone/>
            </a:pPr>
            <a:endParaRPr lang="pt-PT" sz="2100" dirty="0" smtClean="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30STM Subsisto.jpg"/>
          <p:cNvPicPr>
            <a:picLocks noChangeAspect="1"/>
          </p:cNvPicPr>
          <p:nvPr/>
        </p:nvPicPr>
        <p:blipFill>
          <a:blip r:embed="rId2" cstate="print"/>
          <a:stretch>
            <a:fillRect/>
          </a:stretch>
        </p:blipFill>
        <p:spPr>
          <a:xfrm>
            <a:off x="3995936" y="1268760"/>
            <a:ext cx="1628800" cy="1628800"/>
          </a:xfrm>
          <a:prstGeom prst="rect">
            <a:avLst/>
          </a:prstGeom>
        </p:spPr>
      </p:pic>
      <p:pic>
        <p:nvPicPr>
          <p:cNvPr id="7" name="Picture 6"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1"/>
                </a:solidFill>
              </a:rPr>
              <a:t>BUT</a:t>
            </a:r>
            <a:endParaRPr lang="pt-PT" dirty="0">
              <a:solidFill>
                <a:schemeClr val="tx1"/>
              </a:solidFill>
            </a:endParaRPr>
          </a:p>
        </p:txBody>
      </p:sp>
      <p:sp>
        <p:nvSpPr>
          <p:cNvPr id="3" name="Content Placeholder 2"/>
          <p:cNvSpPr>
            <a:spLocks noGrp="1"/>
          </p:cNvSpPr>
          <p:nvPr>
            <p:ph idx="1"/>
          </p:nvPr>
        </p:nvSpPr>
        <p:spPr/>
        <p:txBody>
          <a:bodyPr/>
          <a:lstStyle/>
          <a:p>
            <a:r>
              <a:rPr lang="pt-PT" dirty="0" smtClean="0"/>
              <a:t>There are other possible meanings, like “</a:t>
            </a:r>
            <a:r>
              <a:rPr lang="en-US" dirty="0" smtClean="0"/>
              <a:t>To </a:t>
            </a:r>
            <a:r>
              <a:rPr lang="en-US" dirty="0" smtClean="0"/>
              <a:t>be far from </a:t>
            </a:r>
            <a:r>
              <a:rPr lang="en-US" dirty="0" smtClean="0"/>
              <a:t>nowhere/anywhere”. Maybe Greenland? A reference to A Beautiful Lie theme?</a:t>
            </a:r>
          </a:p>
          <a:p>
            <a:r>
              <a:rPr lang="en-US" dirty="0" smtClean="0"/>
              <a:t>The two arrows mimic the recycling symbol. The whole thing might be: Stop at nothing in saving the Earth. </a:t>
            </a:r>
            <a:r>
              <a:rPr lang="en-US" dirty="0" smtClean="0">
                <a:solidFill>
                  <a:schemeClr val="accent1"/>
                </a:solidFill>
              </a:rPr>
              <a:t>Let’s get sustainable, Echelon </a:t>
            </a:r>
            <a:r>
              <a:rPr lang="en-US" dirty="0" smtClean="0">
                <a:solidFill>
                  <a:schemeClr val="accent1"/>
                </a:solidFill>
                <a:sym typeface="Wingdings" pitchFamily="2" charset="2"/>
              </a:rPr>
              <a:t></a:t>
            </a:r>
            <a:endParaRPr lang="pt-PT" dirty="0">
              <a:solidFill>
                <a:schemeClr val="accent1"/>
              </a:solidFill>
            </a:endParaRPr>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solidFill>
                  <a:schemeClr val="tx1"/>
                </a:solidFill>
              </a:rPr>
              <a:t>Triad</a:t>
            </a:r>
            <a:endParaRPr lang="pt-PT" dirty="0">
              <a:solidFill>
                <a:schemeClr val="tx1"/>
              </a:solidFill>
            </a:endParaRPr>
          </a:p>
        </p:txBody>
      </p:sp>
      <p:sp>
        <p:nvSpPr>
          <p:cNvPr id="3" name="Content Placeholder 2"/>
          <p:cNvSpPr>
            <a:spLocks noGrp="1"/>
          </p:cNvSpPr>
          <p:nvPr>
            <p:ph idx="1"/>
          </p:nvPr>
        </p:nvSpPr>
        <p:spPr>
          <a:xfrm>
            <a:off x="971600" y="3429000"/>
            <a:ext cx="7772400" cy="2509536"/>
          </a:xfrm>
        </p:spPr>
        <p:txBody>
          <a:bodyPr/>
          <a:lstStyle/>
          <a:p>
            <a:r>
              <a:rPr lang="en-US" dirty="0" smtClean="0"/>
              <a:t>The triad appeared on the </a:t>
            </a:r>
            <a:r>
              <a:rPr lang="en-US" b="1" dirty="0" smtClean="0">
                <a:solidFill>
                  <a:srgbClr val="C00000"/>
                </a:solidFill>
              </a:rPr>
              <a:t>THIRD</a:t>
            </a:r>
            <a:r>
              <a:rPr lang="en-US" dirty="0" smtClean="0"/>
              <a:t> album</a:t>
            </a:r>
          </a:p>
          <a:p>
            <a:r>
              <a:rPr lang="en-US" dirty="0" smtClean="0"/>
              <a:t>One of the 5 elements described by Plato was the tetrahedron. Meaning fire. Which is the equivalent of </a:t>
            </a:r>
            <a:r>
              <a:rPr lang="en-US" b="1" dirty="0" smtClean="0">
                <a:solidFill>
                  <a:srgbClr val="C00000"/>
                </a:solidFill>
              </a:rPr>
              <a:t>planet MARS </a:t>
            </a:r>
            <a:r>
              <a:rPr lang="en-US" dirty="0" smtClean="0"/>
              <a:t>in astronomy. </a:t>
            </a:r>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30STM Triad.jpg"/>
          <p:cNvPicPr>
            <a:picLocks noChangeAspect="1"/>
          </p:cNvPicPr>
          <p:nvPr/>
        </p:nvPicPr>
        <p:blipFill>
          <a:blip r:embed="rId2" cstate="print"/>
          <a:stretch>
            <a:fillRect/>
          </a:stretch>
        </p:blipFill>
        <p:spPr>
          <a:xfrm>
            <a:off x="3779912" y="1268760"/>
            <a:ext cx="2070376" cy="17915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4704"/>
            <a:ext cx="7772400" cy="5472608"/>
          </a:xfrm>
        </p:spPr>
        <p:txBody>
          <a:bodyPr>
            <a:normAutofit/>
          </a:bodyPr>
          <a:lstStyle/>
          <a:p>
            <a:r>
              <a:rPr lang="en-US" dirty="0" smtClean="0"/>
              <a:t>The triangle is one of the strongest of all </a:t>
            </a:r>
            <a:r>
              <a:rPr lang="en-US" dirty="0" smtClean="0"/>
              <a:t>geometric </a:t>
            </a:r>
            <a:r>
              <a:rPr lang="en-US" dirty="0" smtClean="0"/>
              <a:t>forms. Force is distributed evenly across all sides </a:t>
            </a:r>
            <a:r>
              <a:rPr lang="en-US" dirty="0" smtClean="0"/>
              <a:t>when </a:t>
            </a:r>
            <a:r>
              <a:rPr lang="en-US" dirty="0" smtClean="0"/>
              <a:t>pressure is </a:t>
            </a:r>
            <a:r>
              <a:rPr lang="en-US" dirty="0" smtClean="0"/>
              <a:t>applied</a:t>
            </a:r>
          </a:p>
          <a:p>
            <a:r>
              <a:rPr lang="en-US" dirty="0" smtClean="0"/>
              <a:t>This </a:t>
            </a:r>
            <a:r>
              <a:rPr lang="en-US" dirty="0" smtClean="0"/>
              <a:t>is </a:t>
            </a:r>
            <a:r>
              <a:rPr lang="en-US" dirty="0" smtClean="0"/>
              <a:t>like </a:t>
            </a:r>
            <a:r>
              <a:rPr lang="en-US" dirty="0" smtClean="0"/>
              <a:t>the </a:t>
            </a:r>
            <a:r>
              <a:rPr lang="en-US" dirty="0" smtClean="0"/>
              <a:t>band: only </a:t>
            </a:r>
            <a:r>
              <a:rPr lang="en-US" dirty="0" smtClean="0"/>
              <a:t>gotten </a:t>
            </a:r>
            <a:r>
              <a:rPr lang="en-US" dirty="0" smtClean="0"/>
              <a:t>stronger  in spite of all the trouble they faced. </a:t>
            </a:r>
          </a:p>
          <a:p>
            <a:r>
              <a:rPr lang="en-US" dirty="0" smtClean="0"/>
              <a:t>Some </a:t>
            </a:r>
            <a:r>
              <a:rPr lang="en-US" dirty="0" smtClean="0"/>
              <a:t>have said that the three sides of the triangle represent the members of the </a:t>
            </a:r>
            <a:r>
              <a:rPr lang="en-US" dirty="0" smtClean="0"/>
              <a:t>band</a:t>
            </a:r>
          </a:p>
          <a:p>
            <a:r>
              <a:rPr lang="en-US" dirty="0" smtClean="0"/>
              <a:t>T</a:t>
            </a:r>
            <a:r>
              <a:rPr lang="en-US" dirty="0" smtClean="0"/>
              <a:t>he </a:t>
            </a:r>
            <a:r>
              <a:rPr lang="en-US" dirty="0" smtClean="0"/>
              <a:t>middle </a:t>
            </a:r>
            <a:r>
              <a:rPr lang="en-US" dirty="0" smtClean="0"/>
              <a:t>line probably represents The ECHELON , because it provides </a:t>
            </a:r>
            <a:r>
              <a:rPr lang="en-US" dirty="0" smtClean="0"/>
              <a:t>additional support and </a:t>
            </a:r>
            <a:r>
              <a:rPr lang="en-US" dirty="0" smtClean="0"/>
              <a:t>strength.</a:t>
            </a:r>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914400"/>
          </a:xfrm>
        </p:spPr>
        <p:txBody>
          <a:bodyPr/>
          <a:lstStyle/>
          <a:p>
            <a:pPr algn="ctr"/>
            <a:r>
              <a:rPr lang="pt-PT" sz="6000" b="1" dirty="0" smtClean="0">
                <a:solidFill>
                  <a:schemeClr val="accent2">
                    <a:lumMod val="75000"/>
                  </a:schemeClr>
                </a:solidFill>
              </a:rPr>
              <a:t>Orbis Epsilon</a:t>
            </a:r>
            <a:endParaRPr lang="pt-PT" sz="6000" b="1" dirty="0">
              <a:solidFill>
                <a:schemeClr val="accent2">
                  <a:lumMod val="75000"/>
                </a:schemeClr>
              </a:solidFill>
            </a:endParaRPr>
          </a:p>
        </p:txBody>
      </p:sp>
      <p:sp>
        <p:nvSpPr>
          <p:cNvPr id="3" name="Content Placeholder 2"/>
          <p:cNvSpPr>
            <a:spLocks noGrp="1"/>
          </p:cNvSpPr>
          <p:nvPr>
            <p:ph idx="1"/>
          </p:nvPr>
        </p:nvSpPr>
        <p:spPr>
          <a:xfrm>
            <a:off x="827584" y="1412776"/>
            <a:ext cx="4608512" cy="4752528"/>
          </a:xfrm>
        </p:spPr>
        <p:txBody>
          <a:bodyPr>
            <a:normAutofit fontScale="92500" lnSpcReduction="20000"/>
          </a:bodyPr>
          <a:lstStyle/>
          <a:p>
            <a:r>
              <a:rPr lang="en-US" dirty="0" smtClean="0"/>
              <a:t>It uses previous symbols to create a new one: A round shape, divided in the middle (yin/yang), with spears (arrows)</a:t>
            </a:r>
          </a:p>
          <a:p>
            <a:r>
              <a:rPr lang="en-US" dirty="0" smtClean="0"/>
              <a:t>It’s a symbol for War and a shield. </a:t>
            </a:r>
          </a:p>
          <a:p>
            <a:r>
              <a:rPr lang="en-US" dirty="0" smtClean="0"/>
              <a:t>Epsilon is also the lowest of five castles in the novel "Brave new World"</a:t>
            </a:r>
            <a:endParaRPr lang="pt-PT" dirty="0" smtClean="0"/>
          </a:p>
          <a:p>
            <a:r>
              <a:rPr lang="en-US" dirty="0" smtClean="0"/>
              <a:t>Small and circular formation of troops. </a:t>
            </a:r>
          </a:p>
          <a:p>
            <a:endParaRPr lang="en-US" dirty="0" smtClean="0"/>
          </a:p>
          <a:p>
            <a:endParaRPr lang="pt-PT" dirty="0" smtClean="0"/>
          </a:p>
          <a:p>
            <a:endParaRPr lang="pt-PT" dirty="0"/>
          </a:p>
        </p:txBody>
      </p:sp>
      <p:sp>
        <p:nvSpPr>
          <p:cNvPr id="4" name="Footer Placeholder 3"/>
          <p:cNvSpPr>
            <a:spLocks noGrp="1"/>
          </p:cNvSpPr>
          <p:nvPr>
            <p:ph type="ftr" sz="quarter" idx="11"/>
          </p:nvPr>
        </p:nvSpPr>
        <p:spPr/>
        <p:txBody>
          <a:bodyPr/>
          <a:lstStyle/>
          <a:p>
            <a:r>
              <a:rPr lang="pt-PT" dirty="0" smtClean="0"/>
              <a:t>Echelon Conference LISBON 2012</a:t>
            </a:r>
            <a:endParaRPr lang="pt-PT" dirty="0"/>
          </a:p>
        </p:txBody>
      </p:sp>
      <p:pic>
        <p:nvPicPr>
          <p:cNvPr id="5" name="Picture 4" descr="Orbis Epsilon.jpg"/>
          <p:cNvPicPr>
            <a:picLocks noChangeAspect="1"/>
          </p:cNvPicPr>
          <p:nvPr/>
        </p:nvPicPr>
        <p:blipFill>
          <a:blip r:embed="rId2" cstate="print"/>
          <a:stretch>
            <a:fillRect/>
          </a:stretch>
        </p:blipFill>
        <p:spPr>
          <a:xfrm>
            <a:off x="5796136" y="1628800"/>
            <a:ext cx="3148248" cy="3168352"/>
          </a:xfrm>
          <a:prstGeom prst="rect">
            <a:avLst/>
          </a:prstGeom>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772400" cy="914400"/>
          </a:xfrm>
        </p:spPr>
        <p:txBody>
          <a:bodyPr/>
          <a:lstStyle/>
          <a:p>
            <a:pPr algn="ctr"/>
            <a:r>
              <a:rPr lang="en-US" sz="2800" dirty="0" smtClean="0">
                <a:solidFill>
                  <a:schemeClr val="tx2">
                    <a:lumMod val="50000"/>
                  </a:schemeClr>
                </a:solidFill>
              </a:rPr>
              <a:t>The circle being split is the rune symbol for EARTH  </a:t>
            </a:r>
            <a:r>
              <a:rPr lang="pt-PT" dirty="0" smtClean="0"/>
              <a:t/>
            </a:r>
            <a:br>
              <a:rPr lang="pt-PT" dirty="0" smtClean="0"/>
            </a:br>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rune.jpg"/>
          <p:cNvPicPr>
            <a:picLocks noChangeAspect="1"/>
          </p:cNvPicPr>
          <p:nvPr/>
        </p:nvPicPr>
        <p:blipFill>
          <a:blip r:embed="rId2" cstate="print"/>
          <a:stretch>
            <a:fillRect/>
          </a:stretch>
        </p:blipFill>
        <p:spPr>
          <a:xfrm>
            <a:off x="2195736" y="1340768"/>
            <a:ext cx="5169376" cy="5066880"/>
          </a:xfrm>
          <a:prstGeom prst="rect">
            <a:avLst/>
          </a:prstGeom>
          <a:ln>
            <a:solidFill>
              <a:schemeClr val="accent1"/>
            </a:solidFill>
          </a:ln>
        </p:spPr>
      </p:pic>
      <p:pic>
        <p:nvPicPr>
          <p:cNvPr id="6" name="Picture 5"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7200" dirty="0" smtClean="0">
                <a:solidFill>
                  <a:schemeClr val="tx2">
                    <a:lumMod val="50000"/>
                  </a:schemeClr>
                </a:solidFill>
              </a:rPr>
              <a:t>ORBIS EPSILON</a:t>
            </a:r>
            <a:endParaRPr lang="pt-PT" sz="7200" dirty="0">
              <a:solidFill>
                <a:schemeClr val="tx2">
                  <a:lumMod val="50000"/>
                </a:schemeClr>
              </a:solidFill>
            </a:endParaRPr>
          </a:p>
        </p:txBody>
      </p:sp>
      <p:sp>
        <p:nvSpPr>
          <p:cNvPr id="3" name="Content Placeholder 2"/>
          <p:cNvSpPr>
            <a:spLocks noGrp="1"/>
          </p:cNvSpPr>
          <p:nvPr>
            <p:ph idx="1"/>
          </p:nvPr>
        </p:nvSpPr>
        <p:spPr>
          <a:xfrm>
            <a:off x="914400" y="1783560"/>
            <a:ext cx="7772400" cy="3517648"/>
          </a:xfrm>
        </p:spPr>
        <p:txBody>
          <a:bodyPr>
            <a:normAutofit/>
          </a:bodyPr>
          <a:lstStyle/>
          <a:p>
            <a:r>
              <a:rPr lang="en-US" dirty="0" err="1" smtClean="0"/>
              <a:t>Orbis</a:t>
            </a:r>
            <a:r>
              <a:rPr lang="en-US" dirty="0" smtClean="0"/>
              <a:t> means circle (Earth/World)</a:t>
            </a:r>
          </a:p>
          <a:p>
            <a:r>
              <a:rPr lang="en-US" dirty="0" smtClean="0"/>
              <a:t>Epsilon is the 5th letter of the Greek alphabet, our E. Epsilon means in Greek "simple E"; a second meaning is "an arbitrary small positive quantity, in mathematical analysis". </a:t>
            </a:r>
          </a:p>
          <a:p>
            <a:r>
              <a:rPr lang="en-US" dirty="0" smtClean="0"/>
              <a:t>So we have: a </a:t>
            </a:r>
            <a:r>
              <a:rPr lang="en-US" dirty="0" smtClean="0">
                <a:solidFill>
                  <a:schemeClr val="tx2">
                    <a:lumMod val="50000"/>
                  </a:schemeClr>
                </a:solidFill>
              </a:rPr>
              <a:t>circle</a:t>
            </a:r>
            <a:r>
              <a:rPr lang="en-US" dirty="0" smtClean="0"/>
              <a:t> of small positive quantity, a </a:t>
            </a:r>
            <a:r>
              <a:rPr lang="en-US" dirty="0" smtClean="0">
                <a:solidFill>
                  <a:schemeClr val="tx2">
                    <a:lumMod val="50000"/>
                  </a:schemeClr>
                </a:solidFill>
              </a:rPr>
              <a:t>simple E</a:t>
            </a:r>
            <a:r>
              <a:rPr lang="en-US" dirty="0" smtClean="0"/>
              <a:t>…</a:t>
            </a:r>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548680"/>
            <a:ext cx="7848872" cy="4608512"/>
          </a:xfrm>
        </p:spPr>
        <p:txBody>
          <a:bodyPr/>
          <a:lstStyle/>
          <a:p>
            <a:pPr algn="ctr">
              <a:buNone/>
            </a:pPr>
            <a:r>
              <a:rPr lang="en-US" sz="9600" dirty="0" smtClean="0">
                <a:solidFill>
                  <a:schemeClr val="accent2">
                    <a:lumMod val="75000"/>
                  </a:schemeClr>
                </a:solidFill>
              </a:rPr>
              <a:t>What?</a:t>
            </a:r>
            <a:endParaRPr lang="pt-PT" sz="9600" dirty="0" smtClean="0">
              <a:solidFill>
                <a:schemeClr val="accent2">
                  <a:lumMod val="75000"/>
                </a:schemeClr>
              </a:solidFill>
            </a:endParaRPr>
          </a:p>
          <a:p>
            <a:pPr algn="ctr">
              <a:buNone/>
            </a:pPr>
            <a:r>
              <a:rPr lang="pt-PT" sz="5400" dirty="0" smtClean="0"/>
              <a:t>...</a:t>
            </a:r>
            <a:r>
              <a:rPr lang="en-US" sz="5400" dirty="0" smtClean="0"/>
              <a:t> a simple </a:t>
            </a:r>
            <a:r>
              <a:rPr lang="en-US" sz="5400" b="1" dirty="0" smtClean="0">
                <a:solidFill>
                  <a:schemeClr val="tx2">
                    <a:lumMod val="50000"/>
                  </a:schemeClr>
                </a:solidFill>
              </a:rPr>
              <a:t>circle</a:t>
            </a:r>
            <a:r>
              <a:rPr lang="en-US" sz="5400" b="1" dirty="0" smtClean="0"/>
              <a:t> of </a:t>
            </a:r>
            <a:r>
              <a:rPr lang="en-US" sz="5400" b="1" dirty="0" smtClean="0">
                <a:solidFill>
                  <a:schemeClr val="tx2">
                    <a:lumMod val="50000"/>
                  </a:schemeClr>
                </a:solidFill>
              </a:rPr>
              <a:t>E</a:t>
            </a:r>
            <a:r>
              <a:rPr lang="en-US" sz="5400" b="1" dirty="0" smtClean="0"/>
              <a:t>CHELON</a:t>
            </a:r>
            <a:r>
              <a:rPr lang="en-US" sz="5400" dirty="0" smtClean="0"/>
              <a:t> </a:t>
            </a:r>
            <a:endParaRPr lang="pt-PT" sz="5400" dirty="0" smtClean="0"/>
          </a:p>
          <a:p>
            <a:pPr algn="ctr"/>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6" name="Picture 5"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Orbis Epsilon.jpg"/>
          <p:cNvPicPr>
            <a:picLocks noChangeAspect="1"/>
          </p:cNvPicPr>
          <p:nvPr/>
        </p:nvPicPr>
        <p:blipFill>
          <a:blip r:embed="rId3" cstate="print"/>
          <a:stretch>
            <a:fillRect/>
          </a:stretch>
        </p:blipFill>
        <p:spPr>
          <a:xfrm>
            <a:off x="4067944" y="4221088"/>
            <a:ext cx="1944216" cy="19566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7772400" cy="4572000"/>
          </a:xfrm>
        </p:spPr>
        <p:txBody>
          <a:bodyPr/>
          <a:lstStyle/>
          <a:p>
            <a:pPr algn="ctr">
              <a:buNone/>
            </a:pPr>
            <a:r>
              <a:rPr lang="pt-PT" sz="2800" dirty="0" smtClean="0"/>
              <a:t>Thank you to everyone that spent hours analyzing #MarsSymbols, like </a:t>
            </a:r>
            <a:r>
              <a:rPr lang="pt-PT" sz="2800" u="sng" dirty="0" smtClean="0"/>
              <a:t>Aitana, Mamanchat, Rothalion, Elvira, Jeto </a:t>
            </a:r>
            <a:r>
              <a:rPr lang="pt-PT" sz="2800" dirty="0" smtClean="0"/>
              <a:t>and all the others on the thirtysecondstomars.forumsunlimited.com</a:t>
            </a:r>
          </a:p>
          <a:p>
            <a:pPr algn="ctr">
              <a:buNone/>
            </a:pPr>
            <a:r>
              <a:rPr lang="pt-PT" sz="2800" dirty="0" smtClean="0">
                <a:solidFill>
                  <a:schemeClr val="accent2"/>
                </a:solidFill>
              </a:rPr>
              <a:t>Our research has had multiple contributions and it’s amazing how passionate people are about Mars. It’s a fascinating reading and you should all go take a look. </a:t>
            </a:r>
            <a:endParaRPr lang="pt-PT" sz="2800" dirty="0">
              <a:solidFill>
                <a:schemeClr val="accent2"/>
              </a:solidFill>
            </a:endParaRPr>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12064"/>
            <a:ext cx="2001417" cy="468664"/>
          </a:xfrm>
        </p:spPr>
        <p:txBody>
          <a:bodyPr/>
          <a:lstStyle/>
          <a:p>
            <a:r>
              <a:rPr lang="pt-PT" sz="1400" dirty="0" smtClean="0">
                <a:solidFill>
                  <a:srgbClr val="FF0000"/>
                </a:solidFill>
              </a:rPr>
              <a:t>Mars Mythology</a:t>
            </a:r>
            <a:endParaRPr lang="pt-PT" sz="1400" dirty="0">
              <a:solidFill>
                <a:srgbClr val="FF0000"/>
              </a:solidFill>
            </a:endParaRPr>
          </a:p>
        </p:txBody>
      </p:sp>
      <p:sp>
        <p:nvSpPr>
          <p:cNvPr id="3" name="Content Placeholder 2"/>
          <p:cNvSpPr>
            <a:spLocks noGrp="1"/>
          </p:cNvSpPr>
          <p:nvPr>
            <p:ph idx="1"/>
          </p:nvPr>
        </p:nvSpPr>
        <p:spPr>
          <a:xfrm>
            <a:off x="899592" y="3501008"/>
            <a:ext cx="7772400" cy="2005480"/>
          </a:xfrm>
        </p:spPr>
        <p:txBody>
          <a:bodyPr/>
          <a:lstStyle/>
          <a:p>
            <a:r>
              <a:rPr lang="en-US" dirty="0" smtClean="0"/>
              <a:t>The first glyph is composed by two intertwined 3. Such combination provides a hole in the middle, composing "30", the first word (number) in the band's name. </a:t>
            </a:r>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7" name="Picture 6" descr="30STM Glyphs Black Horizontal - Copy (1).jpg"/>
          <p:cNvPicPr>
            <a:picLocks noChangeAspect="1"/>
          </p:cNvPicPr>
          <p:nvPr/>
        </p:nvPicPr>
        <p:blipFill>
          <a:blip r:embed="rId2" cstate="print"/>
          <a:stretch>
            <a:fillRect/>
          </a:stretch>
        </p:blipFill>
        <p:spPr>
          <a:xfrm>
            <a:off x="3563888" y="1124744"/>
            <a:ext cx="2267712" cy="2164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0-Seconds-To-Mars.jpg"/>
          <p:cNvPicPr>
            <a:picLocks noGrp="1" noChangeAspect="1"/>
          </p:cNvPicPr>
          <p:nvPr>
            <p:ph idx="1"/>
          </p:nvPr>
        </p:nvPicPr>
        <p:blipFill>
          <a:blip r:embed="rId2" cstate="print"/>
          <a:stretch>
            <a:fillRect/>
          </a:stretch>
        </p:blipFill>
        <p:spPr>
          <a:xfrm>
            <a:off x="1331640" y="1292764"/>
            <a:ext cx="6408712" cy="4272474"/>
          </a:xfrm>
        </p:spPr>
      </p:pic>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7" name="Picture 6"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547664" y="5661248"/>
            <a:ext cx="5976664" cy="584775"/>
          </a:xfrm>
          <a:prstGeom prst="rect">
            <a:avLst/>
          </a:prstGeom>
          <a:noFill/>
        </p:spPr>
        <p:txBody>
          <a:bodyPr wrap="square" rtlCol="0">
            <a:spAutoFit/>
          </a:bodyPr>
          <a:lstStyle/>
          <a:p>
            <a:pPr algn="ctr"/>
            <a:r>
              <a:rPr lang="pt-PT" sz="3200" dirty="0" smtClean="0"/>
              <a:t>[Here we are searching for a sign]</a:t>
            </a:r>
            <a:endParaRPr lang="pt-PT" sz="3200" dirty="0"/>
          </a:p>
        </p:txBody>
      </p:sp>
      <p:sp>
        <p:nvSpPr>
          <p:cNvPr id="9" name="Rectangle 8"/>
          <p:cNvSpPr/>
          <p:nvPr/>
        </p:nvSpPr>
        <p:spPr>
          <a:xfrm rot="10800000" flipV="1">
            <a:off x="1331640" y="470393"/>
            <a:ext cx="6552726" cy="584775"/>
          </a:xfrm>
          <a:prstGeom prst="rect">
            <a:avLst/>
          </a:prstGeom>
        </p:spPr>
        <p:txBody>
          <a:bodyPr wrap="square">
            <a:spAutoFit/>
          </a:bodyPr>
          <a:lstStyle/>
          <a:p>
            <a:pPr algn="ctr"/>
            <a:r>
              <a:rPr lang="pt-PT" sz="3200" dirty="0" smtClean="0">
                <a:solidFill>
                  <a:schemeClr val="tx2">
                    <a:lumMod val="50000"/>
                  </a:schemeClr>
                </a:solidFill>
              </a:rPr>
              <a:t>To be continued...</a:t>
            </a:r>
            <a:endParaRPr lang="pt-PT"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1641376" cy="396656"/>
          </a:xfrm>
        </p:spPr>
        <p:txBody>
          <a:bodyPr/>
          <a:lstStyle/>
          <a:p>
            <a:r>
              <a:rPr lang="pt-PT" sz="1400" dirty="0" smtClean="0">
                <a:solidFill>
                  <a:srgbClr val="FF0000"/>
                </a:solidFill>
              </a:rPr>
              <a:t>Mars Mythology</a:t>
            </a:r>
            <a:endParaRPr lang="pt-PT" sz="1400" dirty="0"/>
          </a:p>
        </p:txBody>
      </p:sp>
      <p:pic>
        <p:nvPicPr>
          <p:cNvPr id="7" name="Content Placeholder 6" descr="30STM Glyphs Black Horizontal - Copy (2).jpg"/>
          <p:cNvPicPr>
            <a:picLocks noGrp="1" noChangeAspect="1"/>
          </p:cNvPicPr>
          <p:nvPr>
            <p:ph idx="1"/>
          </p:nvPr>
        </p:nvPicPr>
        <p:blipFill>
          <a:blip r:embed="rId2" cstate="print"/>
          <a:stretch>
            <a:fillRect/>
          </a:stretch>
        </p:blipFill>
        <p:spPr>
          <a:xfrm>
            <a:off x="3491880" y="908720"/>
            <a:ext cx="2437319" cy="2304256"/>
          </a:xfrm>
        </p:spPr>
      </p:pic>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2"/>
          <p:cNvSpPr txBox="1">
            <a:spLocks/>
          </p:cNvSpPr>
          <p:nvPr/>
        </p:nvSpPr>
        <p:spPr>
          <a:xfrm>
            <a:off x="899592" y="3645024"/>
            <a:ext cx="7772400" cy="1728192"/>
          </a:xfrm>
          <a:prstGeom prst="rect">
            <a:avLst/>
          </a:prstGeom>
        </p:spPr>
        <p:txBody>
          <a:bodyPr vert="horz">
            <a:normAutofit/>
          </a:bodyPr>
          <a:lstStyle/>
          <a:p>
            <a:r>
              <a:rPr lang="en-US" sz="3200" dirty="0"/>
              <a:t>The second glyph is a circle with clock hands, which are pointing counterclockwise. It represents Seconds.</a:t>
            </a:r>
            <a:endParaRPr lang="pt-PT" sz="3200" dirty="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pt-PT"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1400" dirty="0" smtClean="0">
                <a:solidFill>
                  <a:srgbClr val="FF0000"/>
                </a:solidFill>
              </a:rPr>
              <a:t>Mars Mythology</a:t>
            </a:r>
            <a:endParaRPr lang="pt-PT" sz="1400" dirty="0"/>
          </a:p>
        </p:txBody>
      </p:sp>
      <p:sp>
        <p:nvSpPr>
          <p:cNvPr id="3" name="Content Placeholder 2"/>
          <p:cNvSpPr>
            <a:spLocks noGrp="1"/>
          </p:cNvSpPr>
          <p:nvPr>
            <p:ph idx="1"/>
          </p:nvPr>
        </p:nvSpPr>
        <p:spPr>
          <a:xfrm>
            <a:off x="899592" y="3573016"/>
            <a:ext cx="7772400" cy="1573432"/>
          </a:xfrm>
        </p:spPr>
        <p:txBody>
          <a:bodyPr/>
          <a:lstStyle/>
          <a:p>
            <a:r>
              <a:rPr lang="en-US" dirty="0" smtClean="0"/>
              <a:t>The third glyph is the inverted Romanic symbol for 2: II (as a negative picture) which in English is read "two" - "to"</a:t>
            </a:r>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30STM Glyphs Black Horizontal - Copy (3).jpg"/>
          <p:cNvPicPr>
            <a:picLocks noChangeAspect="1"/>
          </p:cNvPicPr>
          <p:nvPr/>
        </p:nvPicPr>
        <p:blipFill>
          <a:blip r:embed="rId3" cstate="print"/>
          <a:stretch>
            <a:fillRect/>
          </a:stretch>
        </p:blipFill>
        <p:spPr>
          <a:xfrm>
            <a:off x="3779912" y="1124744"/>
            <a:ext cx="1691640" cy="2164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1400" dirty="0" smtClean="0">
                <a:solidFill>
                  <a:srgbClr val="FF0000"/>
                </a:solidFill>
              </a:rPr>
              <a:t>Mars Mythology</a:t>
            </a:r>
            <a:endParaRPr lang="pt-PT" sz="1400" dirty="0"/>
          </a:p>
        </p:txBody>
      </p:sp>
      <p:sp>
        <p:nvSpPr>
          <p:cNvPr id="3" name="Content Placeholder 2"/>
          <p:cNvSpPr>
            <a:spLocks noGrp="1"/>
          </p:cNvSpPr>
          <p:nvPr>
            <p:ph idx="1"/>
          </p:nvPr>
        </p:nvSpPr>
        <p:spPr>
          <a:xfrm>
            <a:off x="899592" y="3284984"/>
            <a:ext cx="7772400" cy="2077488"/>
          </a:xfrm>
        </p:spPr>
        <p:txBody>
          <a:bodyPr>
            <a:normAutofit fontScale="92500" lnSpcReduction="20000"/>
          </a:bodyPr>
          <a:lstStyle/>
          <a:p>
            <a:r>
              <a:rPr lang="en-US" dirty="0" smtClean="0"/>
              <a:t>The fourth glyph represents Mars with its two moons around, </a:t>
            </a:r>
            <a:r>
              <a:rPr lang="en-US" dirty="0" err="1" smtClean="0"/>
              <a:t>Phobos</a:t>
            </a:r>
            <a:r>
              <a:rPr lang="en-US" dirty="0" smtClean="0"/>
              <a:t> and </a:t>
            </a:r>
            <a:r>
              <a:rPr lang="en-US" dirty="0" err="1" smtClean="0"/>
              <a:t>Deimos</a:t>
            </a:r>
            <a:r>
              <a:rPr lang="en-US" dirty="0" smtClean="0"/>
              <a:t>. </a:t>
            </a:r>
          </a:p>
          <a:p>
            <a:endParaRPr lang="pt-PT" dirty="0" smtClean="0"/>
          </a:p>
          <a:p>
            <a:pPr algn="ctr">
              <a:buNone/>
            </a:pPr>
            <a:r>
              <a:rPr lang="en-US" b="1" dirty="0" smtClean="0"/>
              <a:t>So you have a very literal representation of Thirty Seconds To Mars. </a:t>
            </a:r>
            <a:endParaRPr lang="pt-PT" b="1"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30STM Glyphs Black Horizontal - Copy (4).jpg"/>
          <p:cNvPicPr>
            <a:picLocks noChangeAspect="1"/>
          </p:cNvPicPr>
          <p:nvPr/>
        </p:nvPicPr>
        <p:blipFill>
          <a:blip r:embed="rId3" cstate="print"/>
          <a:stretch>
            <a:fillRect/>
          </a:stretch>
        </p:blipFill>
        <p:spPr>
          <a:xfrm>
            <a:off x="3851920" y="764704"/>
            <a:ext cx="2100072" cy="2164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1260752"/>
          </a:xfrm>
        </p:spPr>
        <p:txBody>
          <a:bodyPr/>
          <a:lstStyle/>
          <a:p>
            <a:pPr algn="ctr"/>
            <a:r>
              <a:rPr lang="en-US" b="1" dirty="0" smtClean="0">
                <a:solidFill>
                  <a:schemeClr val="tx2">
                    <a:lumMod val="50000"/>
                  </a:schemeClr>
                </a:solidFill>
              </a:rPr>
              <a:t>But.... What if there is another meaning?</a:t>
            </a:r>
            <a:r>
              <a:rPr lang="pt-PT" b="1" dirty="0" smtClean="0"/>
              <a:t/>
            </a:r>
            <a:br>
              <a:rPr lang="pt-PT" b="1" dirty="0" smtClean="0"/>
            </a:br>
            <a:endParaRPr lang="pt-PT" dirty="0"/>
          </a:p>
        </p:txBody>
      </p:sp>
      <p:sp>
        <p:nvSpPr>
          <p:cNvPr id="3" name="Content Placeholder 2"/>
          <p:cNvSpPr>
            <a:spLocks noGrp="1"/>
          </p:cNvSpPr>
          <p:nvPr>
            <p:ph idx="1"/>
          </p:nvPr>
        </p:nvSpPr>
        <p:spPr>
          <a:xfrm>
            <a:off x="899592" y="1772816"/>
            <a:ext cx="7772400" cy="4366720"/>
          </a:xfrm>
        </p:spPr>
        <p:txBody>
          <a:bodyPr>
            <a:normAutofit fontScale="85000" lnSpcReduction="20000"/>
          </a:bodyPr>
          <a:lstStyle/>
          <a:p>
            <a:r>
              <a:rPr lang="en-US" dirty="0" smtClean="0"/>
              <a:t>The first glyph would be a pictograph of the two </a:t>
            </a:r>
            <a:r>
              <a:rPr lang="en-US" dirty="0" err="1" smtClean="0"/>
              <a:t>Letos</a:t>
            </a:r>
            <a:r>
              <a:rPr lang="en-US" dirty="0" smtClean="0"/>
              <a:t>: </a:t>
            </a:r>
            <a:r>
              <a:rPr lang="en-US" dirty="0" err="1" smtClean="0"/>
              <a:t>Leto</a:t>
            </a:r>
            <a:r>
              <a:rPr lang="en-US" dirty="0" smtClean="0"/>
              <a:t> x2, </a:t>
            </a:r>
            <a:r>
              <a:rPr lang="en-US" dirty="0" err="1" smtClean="0"/>
              <a:t>Leto-Leto</a:t>
            </a:r>
            <a:r>
              <a:rPr lang="en-US" dirty="0" smtClean="0"/>
              <a:t> entangled. </a:t>
            </a:r>
            <a:endParaRPr lang="pt-PT" dirty="0" smtClean="0"/>
          </a:p>
          <a:p>
            <a:endParaRPr lang="en-US" dirty="0" smtClean="0"/>
          </a:p>
          <a:p>
            <a:endParaRPr lang="en-US" dirty="0" smtClean="0"/>
          </a:p>
          <a:p>
            <a:endParaRPr lang="en-US" dirty="0" smtClean="0"/>
          </a:p>
          <a:p>
            <a:endParaRPr lang="en-US" dirty="0" smtClean="0"/>
          </a:p>
          <a:p>
            <a:r>
              <a:rPr lang="en-US" dirty="0" smtClean="0"/>
              <a:t>It is the same viewed from the top and bottom, resembling China's Yin-Yang: male/female, assertive/receptive. Creativity needs both to be completed: Jared and Shannon share that . </a:t>
            </a:r>
            <a:r>
              <a:rPr lang="en-US" b="1" dirty="0" smtClean="0"/>
              <a:t>None is top or bottom, energy flows between them.  </a:t>
            </a:r>
            <a:endParaRPr lang="pt-PT" b="1" dirty="0" smtClean="0"/>
          </a:p>
          <a:p>
            <a:endParaRPr lang="pt-PT" dirty="0"/>
          </a:p>
        </p:txBody>
      </p:sp>
      <p:sp>
        <p:nvSpPr>
          <p:cNvPr id="4" name="Footer Placeholder 3"/>
          <p:cNvSpPr>
            <a:spLocks noGrp="1"/>
          </p:cNvSpPr>
          <p:nvPr>
            <p:ph type="ftr" sz="quarter" idx="11"/>
          </p:nvPr>
        </p:nvSpPr>
        <p:spPr/>
        <p:txBody>
          <a:bodyPr/>
          <a:lstStyle/>
          <a:p>
            <a:r>
              <a:rPr lang="pt-PT" dirty="0" smtClean="0"/>
              <a:t>Echelon Conference LISBON 2012</a:t>
            </a:r>
            <a:endParaRPr lang="pt-PT" dirty="0"/>
          </a:p>
        </p:txBody>
      </p:sp>
      <p:pic>
        <p:nvPicPr>
          <p:cNvPr id="6" name="Picture 5" descr="30STM Glyphs Black Horizontal - Copy (1).jpg"/>
          <p:cNvPicPr>
            <a:picLocks noChangeAspect="1"/>
          </p:cNvPicPr>
          <p:nvPr/>
        </p:nvPicPr>
        <p:blipFill>
          <a:blip r:embed="rId2" cstate="print"/>
          <a:stretch>
            <a:fillRect/>
          </a:stretch>
        </p:blipFill>
        <p:spPr>
          <a:xfrm>
            <a:off x="4283968" y="2780928"/>
            <a:ext cx="1277872" cy="12194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Echelon.jpg"/>
          <p:cNvPicPr>
            <a:picLocks noChangeAspect="1"/>
          </p:cNvPicPr>
          <p:nvPr/>
        </p:nvPicPr>
        <p:blipFill>
          <a:blip r:embed="rId3"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1400" dirty="0" smtClean="0">
                <a:solidFill>
                  <a:srgbClr val="FF0000"/>
                </a:solidFill>
              </a:rPr>
              <a:t>Mars Mythology</a:t>
            </a:r>
            <a:endParaRPr lang="pt-PT" sz="1400" dirty="0"/>
          </a:p>
        </p:txBody>
      </p:sp>
      <p:sp>
        <p:nvSpPr>
          <p:cNvPr id="3" name="Content Placeholder 2"/>
          <p:cNvSpPr>
            <a:spLocks noGrp="1"/>
          </p:cNvSpPr>
          <p:nvPr>
            <p:ph idx="1"/>
          </p:nvPr>
        </p:nvSpPr>
        <p:spPr>
          <a:xfrm>
            <a:off x="899592" y="2852936"/>
            <a:ext cx="7772400" cy="2509536"/>
          </a:xfrm>
        </p:spPr>
        <p:txBody>
          <a:bodyPr/>
          <a:lstStyle/>
          <a:p>
            <a:r>
              <a:rPr lang="en-US" dirty="0" smtClean="0"/>
              <a:t>Each glyph may stand for one of the four terrestrial planets: the first for Mercury; the second Venus, rotating in the opposite direction; the third is the Earth - third planet from the sun; and the fourth is Mars.</a:t>
            </a:r>
            <a:endParaRPr lang="pt-PT"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30STM Glyphs Red Horizontal.jpg"/>
          <p:cNvPicPr>
            <a:picLocks noChangeAspect="1"/>
          </p:cNvPicPr>
          <p:nvPr/>
        </p:nvPicPr>
        <p:blipFill>
          <a:blip r:embed="rId3" cstate="print"/>
          <a:stretch>
            <a:fillRect/>
          </a:stretch>
        </p:blipFill>
        <p:spPr>
          <a:xfrm>
            <a:off x="2051720" y="1124744"/>
            <a:ext cx="5580112" cy="13184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The first set of glyphs</a:t>
            </a:r>
            <a:r>
              <a:rPr lang="pt-PT" b="1" dirty="0" smtClean="0"/>
              <a:t/>
            </a:r>
            <a:br>
              <a:rPr lang="pt-PT" b="1" dirty="0" smtClean="0"/>
            </a:br>
            <a:endParaRPr lang="pt-PT" dirty="0"/>
          </a:p>
        </p:txBody>
      </p:sp>
      <p:sp>
        <p:nvSpPr>
          <p:cNvPr id="3" name="Content Placeholder 2"/>
          <p:cNvSpPr>
            <a:spLocks noGrp="1"/>
          </p:cNvSpPr>
          <p:nvPr>
            <p:ph idx="1"/>
          </p:nvPr>
        </p:nvSpPr>
        <p:spPr>
          <a:xfrm>
            <a:off x="1043608" y="3356992"/>
            <a:ext cx="7772400" cy="2448272"/>
          </a:xfrm>
        </p:spPr>
        <p:txBody>
          <a:bodyPr>
            <a:normAutofit fontScale="85000" lnSpcReduction="20000"/>
          </a:bodyPr>
          <a:lstStyle/>
          <a:p>
            <a:r>
              <a:rPr lang="en-US" dirty="0" smtClean="0"/>
              <a:t>These are referred to as “</a:t>
            </a:r>
            <a:r>
              <a:rPr lang="en-US" dirty="0" err="1" smtClean="0"/>
              <a:t>iberian</a:t>
            </a:r>
            <a:r>
              <a:rPr lang="en-US" dirty="0" smtClean="0"/>
              <a:t> glyphs" or “</a:t>
            </a:r>
            <a:r>
              <a:rPr lang="en-US" dirty="0" err="1" smtClean="0"/>
              <a:t>norse</a:t>
            </a:r>
            <a:r>
              <a:rPr lang="en-US" dirty="0" smtClean="0"/>
              <a:t> runes”, as they look similar to the ancient </a:t>
            </a:r>
            <a:r>
              <a:rPr lang="en-US" dirty="0" err="1" smtClean="0"/>
              <a:t>iberian</a:t>
            </a:r>
            <a:r>
              <a:rPr lang="en-US" dirty="0" smtClean="0"/>
              <a:t> script</a:t>
            </a:r>
          </a:p>
          <a:p>
            <a:r>
              <a:rPr lang="en-US" dirty="0" smtClean="0"/>
              <a:t>Runic writing was used in southern Europe and was carried North. The band may have adapted these symbols, which are thousand of years old, giving them a meaning we do not know. </a:t>
            </a:r>
          </a:p>
          <a:p>
            <a:endParaRPr lang="pt-PT" dirty="0" smtClean="0"/>
          </a:p>
          <a:p>
            <a:endParaRPr lang="en-US" dirty="0" smtClean="0"/>
          </a:p>
          <a:p>
            <a:endParaRPr lang="pt-PT" dirty="0"/>
          </a:p>
        </p:txBody>
      </p:sp>
      <p:sp>
        <p:nvSpPr>
          <p:cNvPr id="4" name="Footer Placeholder 3"/>
          <p:cNvSpPr>
            <a:spLocks noGrp="1"/>
          </p:cNvSpPr>
          <p:nvPr>
            <p:ph type="ftr" sz="quarter" idx="11"/>
          </p:nvPr>
        </p:nvSpPr>
        <p:spPr/>
        <p:txBody>
          <a:bodyPr/>
          <a:lstStyle/>
          <a:p>
            <a:r>
              <a:rPr lang="pt-PT" smtClean="0"/>
              <a:t>Echelon Conference LISBON 2012</a:t>
            </a:r>
            <a:endParaRPr lang="pt-PT"/>
          </a:p>
        </p:txBody>
      </p:sp>
      <p:pic>
        <p:nvPicPr>
          <p:cNvPr id="5" name="Picture 4" descr="Echelon.jpg"/>
          <p:cNvPicPr>
            <a:picLocks noChangeAspect="1"/>
          </p:cNvPicPr>
          <p:nvPr/>
        </p:nvPicPr>
        <p:blipFill>
          <a:blip r:embed="rId2" cstate="print"/>
          <a:stretch>
            <a:fillRect/>
          </a:stretch>
        </p:blipFill>
        <p:spPr>
          <a:xfrm>
            <a:off x="7956376" y="5517232"/>
            <a:ext cx="908720" cy="90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Original Glyphs - Copy (1).jpg"/>
          <p:cNvPicPr>
            <a:picLocks noChangeAspect="1"/>
          </p:cNvPicPr>
          <p:nvPr/>
        </p:nvPicPr>
        <p:blipFill>
          <a:blip r:embed="rId3" cstate="print"/>
          <a:stretch>
            <a:fillRect/>
          </a:stretch>
        </p:blipFill>
        <p:spPr>
          <a:xfrm>
            <a:off x="1979712" y="1628800"/>
            <a:ext cx="5700437" cy="13152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393</TotalTime>
  <Words>1464</Words>
  <Application>Microsoft Office PowerPoint</Application>
  <PresentationFormat>On-screen Show (4:3)</PresentationFormat>
  <Paragraphs>137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Metro</vt:lpstr>
      <vt:lpstr>Mars Mythology</vt:lpstr>
      <vt:lpstr>The Glyphs</vt:lpstr>
      <vt:lpstr>Mars Mythology</vt:lpstr>
      <vt:lpstr>Mars Mythology</vt:lpstr>
      <vt:lpstr>Mars Mythology</vt:lpstr>
      <vt:lpstr>Mars Mythology</vt:lpstr>
      <vt:lpstr>But.... What if there is another meaning? </vt:lpstr>
      <vt:lpstr>Mars Mythology</vt:lpstr>
      <vt:lpstr>The first set of glyphs </vt:lpstr>
      <vt:lpstr>The iberic alphabet</vt:lpstr>
      <vt:lpstr>Portugal &amp; Spain </vt:lpstr>
      <vt:lpstr>What do they mean?</vt:lpstr>
      <vt:lpstr>Really? Or...</vt:lpstr>
      <vt:lpstr>Mars is... Music</vt:lpstr>
      <vt:lpstr>However...</vt:lpstr>
      <vt:lpstr>PHOENIX (MITHRA) </vt:lpstr>
      <vt:lpstr>ECHELON x CROSS </vt:lpstr>
      <vt:lpstr>The Arrow</vt:lpstr>
      <vt:lpstr>Provehito in Altum</vt:lpstr>
      <vt:lpstr>Trinity</vt:lpstr>
      <vt:lpstr>SUBSISTO PROCUL NUSQUAM</vt:lpstr>
      <vt:lpstr>BUT</vt:lpstr>
      <vt:lpstr>Triad</vt:lpstr>
      <vt:lpstr>Slide 24</vt:lpstr>
      <vt:lpstr>Orbis Epsilon</vt:lpstr>
      <vt:lpstr>The circle being split is the rune symbol for EARTH   </vt:lpstr>
      <vt:lpstr>ORBIS EPSILON</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Mythology</dc:title>
  <dc:creator>Rita de Albuquerque</dc:creator>
  <cp:lastModifiedBy>Rita de Albuquerque</cp:lastModifiedBy>
  <cp:revision>84</cp:revision>
  <dcterms:created xsi:type="dcterms:W3CDTF">2012-03-25T20:16:56Z</dcterms:created>
  <dcterms:modified xsi:type="dcterms:W3CDTF">2012-03-30T18:09:50Z</dcterms:modified>
</cp:coreProperties>
</file>